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33" r:id="rId65"/>
    <p:sldId id="334" r:id="rId66"/>
    <p:sldId id="335" r:id="rId67"/>
    <p:sldId id="336" r:id="rId68"/>
    <p:sldId id="326" r:id="rId69"/>
    <p:sldId id="327" r:id="rId70"/>
    <p:sldId id="328" r:id="rId71"/>
    <p:sldId id="329" r:id="rId72"/>
    <p:sldId id="330" r:id="rId73"/>
    <p:sldId id="332" r:id="rId74"/>
    <p:sldId id="331" r:id="rId7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>
      <p:cViewPr>
        <p:scale>
          <a:sx n="76" d="100"/>
          <a:sy n="76" d="100"/>
        </p:scale>
        <p:origin x="-1218" y="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png>
</file>

<file path=ppt/media/image54.jpeg>
</file>

<file path=ppt/media/image55.jpeg>
</file>

<file path=ppt/media/image56.pn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png>
</file>

<file path=ppt/media/image79.jpeg>
</file>

<file path=ppt/media/image8.jpeg>
</file>

<file path=ppt/media/image80.png>
</file>

<file path=ppt/media/image81.png>
</file>

<file path=ppt/media/image82.pn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jpeg>
</file>

<file path=ppt/media/image90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177F0-B75F-4640-B0AF-527EF995BA85}" type="datetimeFigureOut">
              <a:rPr lang="ru-RU" smtClean="0"/>
              <a:pPr/>
              <a:t>10.04.2020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F3A5F-C164-4A96-A3A5-31EBA692E6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6323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3A5F-C164-4A96-A3A5-31EBA692E67B}" type="slidenum">
              <a:rPr lang="ru-RU" smtClean="0"/>
              <a:pPr/>
              <a:t>2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3A5F-C164-4A96-A3A5-31EBA692E67B}" type="slidenum">
              <a:rPr lang="ru-RU" smtClean="0"/>
              <a:pPr/>
              <a:t>30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3A5F-C164-4A96-A3A5-31EBA692E67B}" type="slidenum">
              <a:rPr lang="ru-RU" smtClean="0"/>
              <a:pPr/>
              <a:t>49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67AEA-C7F8-44A0-A3B6-0E3781F290BE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1524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E60D-3A62-4903-815B-F8E527E83464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6726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F378D-DAE9-4340-947E-6DD5D041AF3E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948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CD3C-F8B8-43EC-A33F-1743FD2660CD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2867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7380F-F385-4E83-908A-B2357DCF9707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8031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4D4A-8BD9-48A1-AF20-BA63B4E6EA94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2476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2B0E-8D4D-48FE-BFEB-CD64B0F10764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424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189C4-9CF6-4CBB-A95F-88C6CEB3BB04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3523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902-4CCB-4B8F-B196-727A003E5791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943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6290-E4CD-4969-AFC9-1BC3BED6F5BF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0270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D4C28-EA30-4248-BFBD-63A2512BA14C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178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D196E-7706-4FB7-AB8D-FB34AACE20B6}" type="datetime1">
              <a:rPr lang="ru-RU" smtClean="0"/>
              <a:pPr/>
              <a:t>10.04.2020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3384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hyperlink" Target="https://ru.wikipedia.org/wiki/Nokia_3210" TargetMode="External"/><Relationship Id="rId4" Type="http://schemas.openxmlformats.org/officeDocument/2006/relationships/hyperlink" Target="https://ru.wikipedia.org/wiki/2000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hyperlink" Target="http://1.bp.blogspot.com/-xsuAhNe-8Vc/UWh5GMkUDQI/AAAAAAAAAsk/zd5qaxlHZdU/s1600/samsung-galaxy-s-ii-4(2011).jpg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my-mc.info/generations/" TargetMode="External"/><Relationship Id="rId2" Type="http://schemas.openxmlformats.org/officeDocument/2006/relationships/hyperlink" Target="http://my-mc.info/cellular-communication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hyperlink" Target="http://my-mc.info/standards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jpeg"/><Relationship Id="rId5" Type="http://schemas.openxmlformats.org/officeDocument/2006/relationships/image" Target="../media/image48.jpeg"/><Relationship Id="rId4" Type="http://schemas.openxmlformats.org/officeDocument/2006/relationships/image" Target="../media/image47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hyperlink" Target="http://my-mc.info/generations/2g/" TargetMode="External"/><Relationship Id="rId7" Type="http://schemas.openxmlformats.org/officeDocument/2006/relationships/hyperlink" Target="http://my-mc.info/generations/4g/" TargetMode="External"/><Relationship Id="rId2" Type="http://schemas.openxmlformats.org/officeDocument/2006/relationships/hyperlink" Target="http://my-mc.info/generations/1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y-mc.info/generations/35g/" TargetMode="External"/><Relationship Id="rId5" Type="http://schemas.openxmlformats.org/officeDocument/2006/relationships/hyperlink" Target="http://my-mc.info/generations/3g/" TargetMode="External"/><Relationship Id="rId4" Type="http://schemas.openxmlformats.org/officeDocument/2006/relationships/hyperlink" Target="http://my-mc.info/generations/25g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androidinsider.ru/tag/android/" TargetMode="External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jpeg"/><Relationship Id="rId4" Type="http://schemas.openxmlformats.org/officeDocument/2006/relationships/image" Target="../media/image58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eg"/><Relationship Id="rId2" Type="http://schemas.openxmlformats.org/officeDocument/2006/relationships/hyperlink" Target="http://www.sonymobile.com/ru/products/phones/xperia-z2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my-mc.info/standards/wimax/" TargetMode="External"/><Relationship Id="rId2" Type="http://schemas.openxmlformats.org/officeDocument/2006/relationships/hyperlink" Target="http://my-mc.info/standards/wi-f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y-mc.info/generations/3g/" TargetMode="External"/><Relationship Id="rId5" Type="http://schemas.openxmlformats.org/officeDocument/2006/relationships/hyperlink" Target="http://my-mc.info/generations/2g/" TargetMode="External"/><Relationship Id="rId4" Type="http://schemas.openxmlformats.org/officeDocument/2006/relationships/hyperlink" Target="http://my-mc.info/standards/gsm/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onymobile.com/ru/products/phones/xperia-z2/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e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jpeg"/><Relationship Id="rId2" Type="http://schemas.openxmlformats.org/officeDocument/2006/relationships/image" Target="../media/image8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://apn-nn.ru/contex_s/7797.html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jpe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WiDE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ru-RU" b="1" dirty="0" smtClean="0"/>
          </a:p>
          <a:p>
            <a:pPr>
              <a:buNone/>
            </a:pPr>
            <a:r>
              <a:rPr lang="ru-RU" sz="2400" b="1" dirty="0" smtClean="0"/>
              <a:t>Мобильная связь</a:t>
            </a: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 algn="r">
              <a:buNone/>
            </a:pPr>
            <a:endParaRPr lang="ru-RU" sz="2000" dirty="0" smtClean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654164"/>
          </a:xfrm>
        </p:spPr>
        <p:txBody>
          <a:bodyPr>
            <a:normAutofit/>
          </a:bodyPr>
          <a:lstStyle/>
          <a:p>
            <a:r>
              <a:rPr lang="ru-RU" sz="1000" dirty="0" smtClean="0"/>
              <a:t/>
            </a:r>
            <a:br>
              <a:rPr lang="ru-RU" sz="1000" dirty="0" smtClean="0"/>
            </a:br>
            <a:endParaRPr lang="ru-RU" sz="10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10</a:t>
            </a:fld>
            <a:endParaRPr lang="ru-RU" sz="1800" dirty="0">
              <a:solidFill>
                <a:schemeClr val="tx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500034" y="285728"/>
            <a:ext cx="8072494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ТЕПЕРЬ ПЕРЕЙДЕМ К </a:t>
            </a:r>
            <a:r>
              <a:rPr lang="ru-RU" sz="2800" dirty="0" smtClean="0"/>
              <a:t>МОБИЛЬНЫМ ТЕЛЕФОНАМ.</a:t>
            </a:r>
          </a:p>
          <a:p>
            <a:r>
              <a:rPr lang="ru-RU" dirty="0" smtClean="0"/>
              <a:t>Давным-давно эти устройства ставились только на военных кораблях и танках. Сегодня на них слушают музыку, играют, смотрят видео, используют вместо наручных часов, записной книжки и фотоаппарата. Судьба мобильных телефонов удивительна - особенно если учесть, что все начиналось с ящиков весом в несколько десятков </a:t>
            </a:r>
            <a:r>
              <a:rPr lang="ru-RU" dirty="0" err="1" smtClean="0"/>
              <a:t>килограмм.Но</a:t>
            </a:r>
            <a:r>
              <a:rPr lang="ru-RU" dirty="0" smtClean="0"/>
              <a:t> после долгих  десятков лет разработки мобильного телефона, были созданы гарнитуры</a:t>
            </a:r>
            <a:endParaRPr lang="ru-RU" dirty="0"/>
          </a:p>
        </p:txBody>
      </p:sp>
      <p:pic>
        <p:nvPicPr>
          <p:cNvPr id="5" name="Рисунок 4" descr="1923 год. Телефонный оператор с портативной гарнитурой, созданной Американской телефонной компанией Белл (Bell Telephone Company)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2643182"/>
            <a:ext cx="2857488" cy="3786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3929058" y="271462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/>
              <a:t>был создан автомобильный телефон </a:t>
            </a:r>
            <a:r>
              <a:rPr lang="ru-RU" b="1" dirty="0" smtClean="0"/>
              <a:t>от </a:t>
            </a:r>
            <a:r>
              <a:rPr lang="ru-RU" b="1" dirty="0" err="1" smtClean="0"/>
              <a:t>Bell</a:t>
            </a:r>
            <a:r>
              <a:rPr lang="ru-RU" b="1" dirty="0" smtClean="0"/>
              <a:t> </a:t>
            </a:r>
            <a:r>
              <a:rPr lang="ru-RU" b="1" dirty="0" err="1" smtClean="0"/>
              <a:t>Telephone</a:t>
            </a:r>
            <a:r>
              <a:rPr lang="ru-RU" b="1" dirty="0" smtClean="0"/>
              <a:t> </a:t>
            </a:r>
            <a:r>
              <a:rPr lang="ru-RU" b="1" dirty="0" err="1" smtClean="0"/>
              <a:t>Company</a:t>
            </a:r>
            <a:r>
              <a:rPr lang="ru-RU" b="1" dirty="0" smtClean="0"/>
              <a:t> с двусторонней связью.(1924год)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7" name="Рисунок 6" descr="1924 год. Первый автомобильный радиотелефон от Bell Telephone Company с двусторонней связью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29058" y="3857628"/>
            <a:ext cx="4071966" cy="2714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6 мая 1968 года. Новый видеотелефон компании Toshiba, модель 500, проходит испытания в штаб-квартире компании в Токио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214290"/>
            <a:ext cx="5715040" cy="3786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214282" y="4000504"/>
            <a:ext cx="835824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6 мая 1968 года. Новый видеотелефон компании </a:t>
            </a:r>
            <a:r>
              <a:rPr lang="ru-RU" sz="2400" b="1" dirty="0" err="1" smtClean="0"/>
              <a:t>Toshiba</a:t>
            </a:r>
            <a:r>
              <a:rPr lang="ru-RU" sz="2400" b="1" dirty="0" smtClean="0"/>
              <a:t>, модель 500, проходит испытания в штаб-квартире компании в Токио. </a:t>
            </a:r>
          </a:p>
          <a:p>
            <a:r>
              <a:rPr lang="ru-RU" sz="2400" b="1" dirty="0" smtClean="0"/>
              <a:t>И так далее было создано много различных </a:t>
            </a:r>
            <a:r>
              <a:rPr lang="ru-RU" sz="2400" b="1" dirty="0" err="1" smtClean="0"/>
              <a:t>прородителей</a:t>
            </a:r>
            <a:r>
              <a:rPr lang="ru-RU" sz="2400" b="1" dirty="0" smtClean="0"/>
              <a:t> нынешних </a:t>
            </a:r>
            <a:r>
              <a:rPr lang="ru-RU" sz="2400" b="1" dirty="0" err="1" smtClean="0"/>
              <a:t>мобильных,но</a:t>
            </a:r>
            <a:r>
              <a:rPr lang="ru-RU" sz="2400" b="1" dirty="0" smtClean="0"/>
              <a:t> до нынешних существует еще долгий путь…Начнем с первого мобильного…</a:t>
            </a:r>
            <a:endParaRPr lang="ru-RU" sz="2400" dirty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11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3 апреля 1973 года. Доктор Мартин Купер (компания Motorola), прогуливаясь по улице, совершил первый в истории человечества звонок с прототипа первого в мире сотового телефона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785794"/>
            <a:ext cx="4000528" cy="4695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4572000" y="1643050"/>
            <a:ext cx="4572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3 апреля 1973 года. Доктор Мартин Купер (компания </a:t>
            </a:r>
            <a:r>
              <a:rPr lang="ru-RU" sz="2400" b="1" dirty="0" err="1" smtClean="0"/>
              <a:t>Motorola</a:t>
            </a:r>
            <a:r>
              <a:rPr lang="ru-RU" sz="2400" b="1" dirty="0" smtClean="0"/>
              <a:t>), прогуливаясь по улице, совершил первый в истории человечества звонок с прототипа первого в мире сотового телефона.</a:t>
            </a:r>
            <a:r>
              <a:rPr lang="ru-RU" sz="2400" dirty="0" smtClean="0"/>
              <a:t> </a:t>
            </a:r>
            <a:endParaRPr lang="ru-RU" sz="2400" dirty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12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13 июня 1983 года. Компания Motorola выпустила первый коммерческий мобильный телефон DynaTAC 8000X. На его разработку было потрачено более 10 лет и выделено более $100 миллионов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42852"/>
            <a:ext cx="2928926" cy="42148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3214678" y="0"/>
            <a:ext cx="450059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13 июня 1983 года. Компания </a:t>
            </a:r>
            <a:r>
              <a:rPr lang="ru-RU" sz="2400" b="1" dirty="0" err="1" smtClean="0"/>
              <a:t>Motorola</a:t>
            </a:r>
            <a:r>
              <a:rPr lang="ru-RU" sz="2400" b="1" dirty="0" smtClean="0"/>
              <a:t> выпустила первый коммерческий мобильный телефон </a:t>
            </a:r>
            <a:r>
              <a:rPr lang="ru-RU" sz="2400" b="1" dirty="0" err="1" smtClean="0"/>
              <a:t>DynaTAC</a:t>
            </a:r>
            <a:r>
              <a:rPr lang="ru-RU" sz="2400" b="1" dirty="0" smtClean="0"/>
              <a:t> 8000X. На его разработку было потрачено более 10 лет и выделено более $100 миллионов.</a:t>
            </a:r>
            <a:endParaRPr lang="ru-RU" sz="2400" dirty="0"/>
          </a:p>
        </p:txBody>
      </p:sp>
      <p:pic>
        <p:nvPicPr>
          <p:cNvPr id="6" name="Рисунок 5" descr="Телефон весил 800 грам, хранил 30 телефонных номеров, имел 1 мелодию и стоил около $4 тысяч. Несмотря на это, за ним выстраивались очереди. В 1984 году было продано 300 тысяч подобных «мобильников»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57884" y="2643182"/>
            <a:ext cx="3286116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357158" y="4286256"/>
            <a:ext cx="5500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Телефон весил 800 </a:t>
            </a:r>
            <a:r>
              <a:rPr lang="ru-RU" sz="2400" b="1" dirty="0" err="1" smtClean="0"/>
              <a:t>грам</a:t>
            </a:r>
            <a:r>
              <a:rPr lang="ru-RU" sz="2400" b="1" dirty="0" smtClean="0"/>
              <a:t>, хранил 30 телефонных номеров, имел 1 мелодию и стоил около $4 тысяч. Несмотря на это, за ним выстраивались очереди. В 1984 году было продано 300 тысяч подобных «мобильников».</a:t>
            </a:r>
            <a:endParaRPr lang="ru-RU" sz="24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13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5857892"/>
            <a:ext cx="8229600" cy="268271"/>
          </a:xfrm>
        </p:spPr>
        <p:txBody>
          <a:bodyPr>
            <a:normAutofit fontScale="40000" lnSpcReduction="20000"/>
          </a:bodyPr>
          <a:lstStyle/>
          <a:p>
            <a:endParaRPr lang="ru-RU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>
          <a:xfrm>
            <a:off x="6715140" y="6492875"/>
            <a:ext cx="2133600" cy="365125"/>
          </a:xfrm>
        </p:spPr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14</a:t>
            </a:fld>
            <a:endParaRPr lang="ru-RU" sz="1800" dirty="0">
              <a:solidFill>
                <a:schemeClr val="tx1"/>
              </a:solidFill>
            </a:endParaRPr>
          </a:p>
        </p:txBody>
      </p:sp>
      <p:pic>
        <p:nvPicPr>
          <p:cNvPr id="4" name="Рисунок 3" descr="1989 год. Motorola MicroTAC 9800X - первый по-настоящему портативный телефон. До его выпуска большинство сотовых телефонов предназначалось только для установки в автомобилях из-за своих габаритов, не подходящих для ношения в кармане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2928934"/>
            <a:ext cx="4286280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428604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 smtClean="0"/>
              <a:t>1989 год. </a:t>
            </a:r>
            <a:r>
              <a:rPr lang="ru-RU" sz="2000" b="1" dirty="0" err="1" smtClean="0"/>
              <a:t>Motorola</a:t>
            </a:r>
            <a:r>
              <a:rPr lang="ru-RU" sz="2000" b="1" dirty="0" smtClean="0"/>
              <a:t> </a:t>
            </a:r>
            <a:r>
              <a:rPr lang="ru-RU" sz="2000" b="1" dirty="0" err="1" smtClean="0"/>
              <a:t>MicroTAC</a:t>
            </a:r>
            <a:r>
              <a:rPr lang="ru-RU" sz="2000" b="1" dirty="0" smtClean="0"/>
              <a:t> 9800X - первый по-настоящему портативный телефон. До его выпуска большинство сотовых телефонов предназначалось только для установки в автомобилях из-за своих габаритов, не подходящих для ношения в кармане.</a:t>
            </a:r>
            <a:r>
              <a:rPr lang="ru-RU" sz="2000" dirty="0" smtClean="0"/>
              <a:t> </a:t>
            </a:r>
            <a:endParaRPr lang="ru-RU" sz="2000" dirty="0"/>
          </a:p>
        </p:txBody>
      </p:sp>
      <p:pic>
        <p:nvPicPr>
          <p:cNvPr id="6" name="Рисунок 5" descr="1992 год. Motorola International 3200 - первый цифровой мобильный телефон размером с ладонь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29190" y="2500306"/>
            <a:ext cx="4071934" cy="4000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572000" y="428604"/>
            <a:ext cx="457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1992 год. </a:t>
            </a:r>
            <a:r>
              <a:rPr lang="ru-RU" sz="2400" b="1" dirty="0" err="1" smtClean="0"/>
              <a:t>Motorola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International</a:t>
            </a:r>
            <a:r>
              <a:rPr lang="ru-RU" sz="2400" b="1" dirty="0" smtClean="0"/>
              <a:t> 3200 - первый цифровой мобильный телефон размером с ладонь.</a:t>
            </a:r>
            <a:endParaRPr lang="ru-RU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Nokia 1011 - первый GSM-телефон массового производства. Он выпускался вплоть до 1994 года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17980"/>
            <a:ext cx="3811905" cy="52400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err="1" smtClean="0"/>
              <a:t>Nokia</a:t>
            </a:r>
            <a:r>
              <a:rPr lang="ru-RU" sz="2400" b="1" dirty="0" smtClean="0"/>
              <a:t> 1011 - первый GSM-телефон массового производства. Он выпускался вплоть до 1994 года.</a:t>
            </a:r>
            <a:r>
              <a:rPr lang="ru-RU" sz="2400" dirty="0" smtClean="0"/>
              <a:t> </a:t>
            </a:r>
            <a:endParaRPr lang="ru-RU" sz="2400" dirty="0"/>
          </a:p>
        </p:txBody>
      </p:sp>
      <p:pic>
        <p:nvPicPr>
          <p:cNvPr id="6" name="Рисунок 5" descr="1993 год. Персональный коммуникатор BellSouth/IBM Simon стал первым аппаратом, в котором комбинировались функции телефона и КПК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0" y="857232"/>
            <a:ext cx="3811905" cy="305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071934" y="4214818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1993 год. Персональный коммуникатор </a:t>
            </a:r>
            <a:r>
              <a:rPr lang="ru-RU" sz="2400" b="1" dirty="0" err="1" smtClean="0"/>
              <a:t>BellSouth</a:t>
            </a:r>
            <a:r>
              <a:rPr lang="ru-RU" sz="2400" b="1" dirty="0" smtClean="0"/>
              <a:t>/IBM </a:t>
            </a:r>
            <a:r>
              <a:rPr lang="ru-RU" sz="2400" b="1" dirty="0" err="1" smtClean="0"/>
              <a:t>Simon</a:t>
            </a:r>
            <a:r>
              <a:rPr lang="ru-RU" sz="2400" b="1" dirty="0" smtClean="0"/>
              <a:t> стал первым аппаратом, в котором комбинировались функции телефона и КПК.</a:t>
            </a:r>
            <a:endParaRPr lang="ru-RU" sz="24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15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1996 год. Motorola StarTAC - первый складной сотовый телефон. К тому же, он был в числе первых, имевших экран с ячейками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254885"/>
            <a:ext cx="3811905" cy="4603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214290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1996 год. </a:t>
            </a:r>
            <a:r>
              <a:rPr lang="ru-RU" sz="2400" b="1" dirty="0" err="1" smtClean="0"/>
              <a:t>Motorola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StarTAC</a:t>
            </a:r>
            <a:r>
              <a:rPr lang="ru-RU" sz="2400" b="1" dirty="0" smtClean="0"/>
              <a:t> - первый складной сотовый телефон. К тому же, он был в числе первых, имевших экран с ячейками.</a:t>
            </a:r>
            <a:endParaRPr lang="ru-RU" sz="2400" dirty="0"/>
          </a:p>
        </p:txBody>
      </p:sp>
      <p:pic>
        <p:nvPicPr>
          <p:cNvPr id="6" name="Рисунок 5" descr="После выпуска модель Nokia 8110 сразу получила прозвище «телефон–банан» и стала популярной благодаря первому фильму «Матрица» (1999)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72066" y="0"/>
            <a:ext cx="3811905" cy="3288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625" name="Rectangle 1"/>
          <p:cNvSpPr>
            <a:spLocks noChangeArrowheads="1"/>
          </p:cNvSpPr>
          <p:nvPr/>
        </p:nvSpPr>
        <p:spPr bwMode="auto">
          <a:xfrm>
            <a:off x="4214810" y="3643314"/>
            <a:ext cx="4714908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После выпуска модель </a:t>
            </a:r>
            <a:r>
              <a:rPr kumimoji="0" lang="ru-RU" sz="2400" b="1" i="0" u="none" strike="noStrike" cap="none" normalizeH="0" baseline="0" dirty="0" err="1" smtClean="0">
                <a:ln>
                  <a:noFill/>
                </a:ln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Nokia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 8110 сразу получила прозвище 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«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телефон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–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банан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»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 и стала популярной благодаря первому фильму 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«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Матрица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»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 (1999).</a:t>
            </a:r>
            <a:endParaRPr kumimoji="0" lang="ru-RU" sz="24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16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Коммуникатор Nokia 9000 - первая серия смартфонов с процессором Intel 386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571744"/>
            <a:ext cx="4214810" cy="4286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64291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Коммуникатор </a:t>
            </a:r>
            <a:r>
              <a:rPr lang="ru-RU" sz="2400" b="1" dirty="0" err="1" smtClean="0"/>
              <a:t>Nokia</a:t>
            </a:r>
            <a:r>
              <a:rPr lang="ru-RU" sz="2400" b="1" dirty="0" smtClean="0"/>
              <a:t> 9000 - первая серия смартфонов с процессором </a:t>
            </a:r>
            <a:r>
              <a:rPr lang="ru-RU" sz="2400" b="1" dirty="0" err="1" smtClean="0"/>
              <a:t>Intel</a:t>
            </a:r>
            <a:r>
              <a:rPr lang="ru-RU" sz="2400" b="1" dirty="0" smtClean="0"/>
              <a:t> 386.</a:t>
            </a:r>
            <a:endParaRPr lang="ru-RU" sz="2400" dirty="0"/>
          </a:p>
        </p:txBody>
      </p:sp>
      <p:pic>
        <p:nvPicPr>
          <p:cNvPr id="6" name="Рисунок 5" descr="1998 год. Nokia 9110i - этот телефон был повторением серии коммуникаторов Nokia и весил значительно меньше своего предшественника – смартфона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57686" y="2928910"/>
            <a:ext cx="4357718" cy="392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572000" y="357166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1998 год. </a:t>
            </a:r>
            <a:r>
              <a:rPr lang="ru-RU" sz="2400" b="1" dirty="0" err="1" smtClean="0"/>
              <a:t>Nokia</a:t>
            </a:r>
            <a:r>
              <a:rPr lang="ru-RU" sz="2400" b="1" dirty="0" smtClean="0"/>
              <a:t> 9110i - этот телефон был повторением серии коммуникаторов </a:t>
            </a:r>
            <a:r>
              <a:rPr lang="ru-RU" sz="2400" b="1" dirty="0" err="1" smtClean="0"/>
              <a:t>Nokia</a:t>
            </a:r>
            <a:r>
              <a:rPr lang="ru-RU" sz="2400" b="1" dirty="0" smtClean="0"/>
              <a:t> и весил значительно меньше своего предшественника – смартфона.</a:t>
            </a:r>
            <a:endParaRPr lang="ru-RU" sz="24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17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Nokia 5110 - одна из самых популярных моделей Nokia конца 90-х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071810"/>
            <a:ext cx="4643438" cy="33839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285720" y="857232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err="1" smtClean="0"/>
              <a:t>Nokia</a:t>
            </a:r>
            <a:r>
              <a:rPr lang="ru-RU" sz="2400" b="1" dirty="0" smtClean="0"/>
              <a:t> 5110 - одна из самых популярных моделей </a:t>
            </a:r>
            <a:r>
              <a:rPr lang="ru-RU" sz="2400" b="1" dirty="0" err="1" smtClean="0"/>
              <a:t>Nokia</a:t>
            </a:r>
            <a:r>
              <a:rPr lang="ru-RU" sz="2400" b="1" dirty="0" smtClean="0"/>
              <a:t> конца 90-х.</a:t>
            </a:r>
            <a:endParaRPr lang="ru-RU" sz="2400" dirty="0"/>
          </a:p>
        </p:txBody>
      </p:sp>
      <p:pic>
        <p:nvPicPr>
          <p:cNvPr id="6" name="Рисунок 5" descr="1999 год. Siemens C25 - один из первых телефонов Siemens, появившихся в России. Он приобрел большую популярность, был очень добротным и удобным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628" y="2928934"/>
            <a:ext cx="2928958" cy="3570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572000" y="500042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1999 год. </a:t>
            </a:r>
            <a:r>
              <a:rPr lang="ru-RU" sz="2400" b="1" dirty="0" err="1" smtClean="0"/>
              <a:t>Siemens</a:t>
            </a:r>
            <a:r>
              <a:rPr lang="ru-RU" sz="2400" b="1" dirty="0" smtClean="0"/>
              <a:t> C25 - один из первых телефонов </a:t>
            </a:r>
            <a:r>
              <a:rPr lang="ru-RU" sz="2400" b="1" dirty="0" err="1" smtClean="0"/>
              <a:t>Siemens</a:t>
            </a:r>
            <a:r>
              <a:rPr lang="ru-RU" sz="2400" b="1" dirty="0" smtClean="0"/>
              <a:t>. Он приобрел большую популярность, был очень добротным и удобным.</a:t>
            </a:r>
            <a:endParaRPr lang="ru-RU" sz="24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18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Nokia 7110 - первый мобильный телефон с браузером WAP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2428868"/>
            <a:ext cx="4000528" cy="4000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769" name="Rectangle 1"/>
          <p:cNvSpPr>
            <a:spLocks noChangeArrowheads="1"/>
          </p:cNvSpPr>
          <p:nvPr/>
        </p:nvSpPr>
        <p:spPr bwMode="auto">
          <a:xfrm>
            <a:off x="214282" y="714356"/>
            <a:ext cx="3786182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Nokia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 7110 - первый мобильный телефон с браузером WAP.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Рисунок 7" descr="Benefon Esc! - первая модель мобильного телефона со встроенной системой GPS. В основном он продавался в Европе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43504" y="214290"/>
            <a:ext cx="3811905" cy="371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Прямоугольник 8"/>
          <p:cNvSpPr/>
          <p:nvPr/>
        </p:nvSpPr>
        <p:spPr>
          <a:xfrm>
            <a:off x="4572000" y="4357694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err="1" smtClean="0"/>
              <a:t>Benefon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Esc</a:t>
            </a:r>
            <a:r>
              <a:rPr lang="ru-RU" sz="2400" b="1" dirty="0" smtClean="0"/>
              <a:t>! - первая модель мобильного телефона со встроенной системой GPS. В основном он продавался в Европе.</a:t>
            </a:r>
            <a:endParaRPr lang="ru-RU" sz="2400" dirty="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19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/>
              <a:t>План</a:t>
            </a:r>
            <a:endParaRPr lang="ru-RU" sz="36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28596" y="1357298"/>
            <a:ext cx="8229600" cy="4525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ru-RU" dirty="0" smtClean="0"/>
              <a:t>Мобильная связь.</a:t>
            </a:r>
          </a:p>
          <a:p>
            <a:pPr>
              <a:buFontTx/>
              <a:buChar char="-"/>
            </a:pPr>
            <a:r>
              <a:rPr lang="ru-RU" dirty="0" smtClean="0"/>
              <a:t>Поколения связи (</a:t>
            </a:r>
            <a:r>
              <a:rPr lang="en-US" dirty="0" smtClean="0"/>
              <a:t>4G, </a:t>
            </a:r>
            <a:r>
              <a:rPr lang="en-US" dirty="0" err="1" smtClean="0"/>
              <a:t>Wi-Fi,Wi-MAX,WiDEN</a:t>
            </a:r>
            <a:r>
              <a:rPr lang="en-US" dirty="0" smtClean="0"/>
              <a:t>)</a:t>
            </a:r>
            <a:r>
              <a:rPr lang="ru-RU" dirty="0" smtClean="0"/>
              <a:t>.</a:t>
            </a:r>
          </a:p>
          <a:p>
            <a:pPr>
              <a:buFontTx/>
              <a:buChar char="-"/>
            </a:pPr>
            <a:r>
              <a:rPr lang="ru-RU" dirty="0" smtClean="0"/>
              <a:t>Провайдеры в РК.</a:t>
            </a:r>
            <a:endParaRPr lang="en-US" dirty="0" smtClean="0"/>
          </a:p>
          <a:p>
            <a:pPr>
              <a:buFont typeface="Wingdings" pitchFamily="2" charset="2"/>
              <a:buChar char="v"/>
            </a:pPr>
            <a:r>
              <a:rPr lang="ru-RU" dirty="0" smtClean="0"/>
              <a:t>История мобильных телефонов </a:t>
            </a:r>
            <a:r>
              <a:rPr lang="ru-RU" dirty="0" smtClean="0"/>
              <a:t>Дополнительные </a:t>
            </a:r>
            <a:r>
              <a:rPr lang="ru-RU" dirty="0" smtClean="0"/>
              <a:t>параметры смартфонов.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/>
              <a:t>Источники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/>
              <a:t>Итог.</a:t>
            </a:r>
          </a:p>
          <a:p>
            <a:pPr>
              <a:buNone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Samsung SPH-M100 Uproar - первый телефон с возможностью проигрывания звука Mp3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000108"/>
            <a:ext cx="3811905" cy="3288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0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 err="1" smtClean="0"/>
              <a:t>Samsung</a:t>
            </a:r>
            <a:r>
              <a:rPr lang="ru-RU" sz="2000" b="1" dirty="0" smtClean="0"/>
              <a:t> SPH-M100 </a:t>
            </a:r>
            <a:r>
              <a:rPr lang="ru-RU" sz="2000" b="1" dirty="0" err="1" smtClean="0"/>
              <a:t>Uproar</a:t>
            </a:r>
            <a:r>
              <a:rPr lang="ru-RU" sz="2000" b="1" dirty="0" smtClean="0"/>
              <a:t> - первый телефон с возможностью проигрывания звука Mp3.</a:t>
            </a:r>
            <a:endParaRPr lang="ru-RU" sz="2000" dirty="0"/>
          </a:p>
        </p:txBody>
      </p:sp>
      <p:pic>
        <p:nvPicPr>
          <p:cNvPr id="6" name="Рисунок 5" descr="Nokia 3210 - первый аппарат со встроенной антенной и функцией Т9, используемой при написании текстовых сообщений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43438" y="1142984"/>
            <a:ext cx="3811905" cy="270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572000" y="142852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 err="1" smtClean="0"/>
              <a:t>Nokia</a:t>
            </a:r>
            <a:r>
              <a:rPr lang="ru-RU" sz="2000" b="1" dirty="0" smtClean="0"/>
              <a:t> 3210 - первый аппарат со встроенной антенной и функцией Т9, используемой при написании текстовых сообщений.</a:t>
            </a:r>
            <a:endParaRPr lang="ru-RU" sz="20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2928926" y="4286256"/>
            <a:ext cx="428624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 err="1" smtClean="0"/>
              <a:t>Nokia</a:t>
            </a:r>
            <a:r>
              <a:rPr lang="ru-RU" sz="2000" b="1" dirty="0" smtClean="0"/>
              <a:t> 3310 —Выпущен в четвёртом квартале </a:t>
            </a:r>
            <a:r>
              <a:rPr lang="ru-RU" sz="2000" b="1" dirty="0" smtClean="0">
                <a:hlinkClick r:id="rId4" tooltip="2000"/>
              </a:rPr>
              <a:t>2000</a:t>
            </a:r>
            <a:r>
              <a:rPr lang="ru-RU" sz="2000" b="1" dirty="0" smtClean="0"/>
              <a:t> года, придя на смену модели </a:t>
            </a:r>
            <a:r>
              <a:rPr lang="ru-RU" sz="2000" b="1" dirty="0" err="1" smtClean="0">
                <a:hlinkClick r:id="rId5" tooltip="Nokia 3210"/>
              </a:rPr>
              <a:t>Nokia</a:t>
            </a:r>
            <a:r>
              <a:rPr lang="ru-RU" sz="2000" b="1" dirty="0" smtClean="0">
                <a:hlinkClick r:id="rId5" tooltip="Nokia 3210"/>
              </a:rPr>
              <a:t> 3210</a:t>
            </a:r>
            <a:r>
              <a:rPr lang="ru-RU" sz="2000" b="1" dirty="0" smtClean="0"/>
              <a:t>. </a:t>
            </a:r>
            <a:r>
              <a:rPr lang="ru-RU" sz="2000" b="1" dirty="0" err="1" smtClean="0"/>
              <a:t>Nokia</a:t>
            </a:r>
            <a:r>
              <a:rPr lang="ru-RU" sz="2000" b="1" dirty="0" smtClean="0"/>
              <a:t> 3310 — одна из самых удачных моделей в истории: было продано около 126 миллионов аппаратов</a:t>
            </a:r>
            <a:endParaRPr lang="ru-RU" sz="2000" b="1" dirty="0"/>
          </a:p>
        </p:txBody>
      </p:sp>
      <p:pic>
        <p:nvPicPr>
          <p:cNvPr id="35842" name="Picture 2" descr="Nokia 3310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429520" y="4071942"/>
            <a:ext cx="1214446" cy="2466975"/>
          </a:xfrm>
          <a:prstGeom prst="rect">
            <a:avLst/>
          </a:prstGeom>
          <a:noFill/>
        </p:spPr>
      </p:pic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20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Ericsson T39 - первая телефонная трубка с технологией Bluetooth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145672"/>
            <a:ext cx="2500330" cy="4712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865" name="Rectangle 1"/>
          <p:cNvSpPr>
            <a:spLocks noChangeArrowheads="1"/>
          </p:cNvSpPr>
          <p:nvPr/>
        </p:nvSpPr>
        <p:spPr bwMode="auto">
          <a:xfrm>
            <a:off x="0" y="0"/>
            <a:ext cx="3500429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Ericsson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 T39 - первая телефонная трубка с технологией </a:t>
            </a:r>
            <a:r>
              <a:rPr kumimoji="0" lang="ru-RU" sz="2400" b="1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Bluetooth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Рисунок 5" descr="Nokia 3510i - первый бюджетный многофункциональный телефон с цветным экраном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000496" y="1928802"/>
            <a:ext cx="4714908" cy="4214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286248" y="21429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err="1" smtClean="0"/>
              <a:t>Nokia</a:t>
            </a:r>
            <a:r>
              <a:rPr lang="ru-RU" sz="2400" b="1" dirty="0" smtClean="0"/>
              <a:t> 3510i - первый бюджетный многофункциональный телефон с цветным экраном.</a:t>
            </a:r>
            <a:endParaRPr lang="ru-RU" sz="24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21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Ericsson T68 - первый телефон Ericsson с цветным экраном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785926"/>
            <a:ext cx="3811905" cy="4214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357166"/>
            <a:ext cx="43576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err="1" smtClean="0"/>
              <a:t>Ericsson</a:t>
            </a:r>
            <a:r>
              <a:rPr lang="ru-RU" sz="2400" b="1" dirty="0" smtClean="0"/>
              <a:t> T68 - первый телефон </a:t>
            </a:r>
            <a:r>
              <a:rPr lang="ru-RU" sz="2400" b="1" dirty="0" err="1" smtClean="0"/>
              <a:t>Ericsson</a:t>
            </a:r>
            <a:r>
              <a:rPr lang="ru-RU" sz="2400" b="1" dirty="0" smtClean="0"/>
              <a:t> с цветным экраном.</a:t>
            </a:r>
            <a:endParaRPr lang="ru-RU" sz="2400" dirty="0"/>
          </a:p>
        </p:txBody>
      </p:sp>
      <p:pic>
        <p:nvPicPr>
          <p:cNvPr id="6" name="Рисунок 5" descr="Sanyo SCP-5300 - первый телефон со встроенной камерой. Несмотря на то, что изображение получалось низкого качества, он был первым в своем роде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86314" y="2571744"/>
            <a:ext cx="3811905" cy="3883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429124" y="428604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err="1" smtClean="0"/>
              <a:t>Sanуo</a:t>
            </a:r>
            <a:r>
              <a:rPr lang="ru-RU" sz="2400" b="1" dirty="0" smtClean="0"/>
              <a:t> SCP-5300 - первый телефон со встроенной камерой. Несмотря на то, что изображение получалось низкого качества, он был первым в своем роде.</a:t>
            </a:r>
            <a:endParaRPr lang="ru-RU" sz="24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22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Nokia 7650 - первый телефон Nokia со встроенной камерой. «Засветился» в фильме «Особое мнение» (2002)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2786058"/>
            <a:ext cx="4240533" cy="35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214282" y="57148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err="1" smtClean="0"/>
              <a:t>Nokia</a:t>
            </a:r>
            <a:r>
              <a:rPr lang="ru-RU" sz="2400" b="1" dirty="0" smtClean="0"/>
              <a:t> 7650 - первый телефон </a:t>
            </a:r>
            <a:r>
              <a:rPr lang="ru-RU" sz="2400" b="1" dirty="0" err="1" smtClean="0"/>
              <a:t>Nokia</a:t>
            </a:r>
            <a:r>
              <a:rPr lang="ru-RU" sz="2400" b="1" dirty="0" smtClean="0"/>
              <a:t> со встроенной камерой. «Засветился» в фильме «Особое мнение» (2002).</a:t>
            </a:r>
            <a:endParaRPr lang="ru-RU" sz="2400" dirty="0"/>
          </a:p>
        </p:txBody>
      </p:sp>
      <p:pic>
        <p:nvPicPr>
          <p:cNvPr id="6" name="Рисунок 5" descr="Nokia 7600 - один из первых в мире 3G-смартфонов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14876" y="2500306"/>
            <a:ext cx="3811905" cy="4113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889" name="Rectangle 1"/>
          <p:cNvSpPr>
            <a:spLocks noChangeArrowheads="1"/>
          </p:cNvSpPr>
          <p:nvPr/>
        </p:nvSpPr>
        <p:spPr bwMode="auto">
          <a:xfrm>
            <a:off x="5715008" y="428604"/>
            <a:ext cx="2643206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Nokia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 7600 - один из первых в мире 3G-смартфонов.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23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2005 год. Sony Ericsson K750 - один из первых телефонов, имеющих камеру 2 мегапикселя и получивших широкое распространение в России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2285992"/>
            <a:ext cx="4214810" cy="4572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285728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2005 год. </a:t>
            </a:r>
            <a:r>
              <a:rPr lang="ru-RU" sz="2400" b="1" dirty="0" err="1" smtClean="0"/>
              <a:t>Sony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Ericsson</a:t>
            </a:r>
            <a:r>
              <a:rPr lang="ru-RU" sz="2400" b="1" dirty="0" smtClean="0"/>
              <a:t> K750 - один из первых телефонов, имеющих камеру 2 мегапикселя и получивших широкое распространение в России.</a:t>
            </a:r>
            <a:endParaRPr lang="ru-RU" sz="2400" dirty="0"/>
          </a:p>
        </p:txBody>
      </p:sp>
      <p:pic>
        <p:nvPicPr>
          <p:cNvPr id="6" name="Рисунок 5" descr="O2 XDA Flame - первый телефон-КПК с двухъядерным процессором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2095" y="1854200"/>
            <a:ext cx="3811905" cy="500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5000596" y="357166"/>
            <a:ext cx="41434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O2 XDA </a:t>
            </a:r>
            <a:r>
              <a:rPr lang="ru-RU" sz="2400" b="1" dirty="0" err="1" smtClean="0"/>
              <a:t>Flame</a:t>
            </a:r>
            <a:r>
              <a:rPr lang="ru-RU" sz="2400" b="1" dirty="0" smtClean="0"/>
              <a:t> - первый телефон-КПК с </a:t>
            </a:r>
            <a:r>
              <a:rPr lang="ru-RU" sz="2400" b="1" dirty="0" err="1" smtClean="0"/>
              <a:t>двухъядерным</a:t>
            </a:r>
            <a:r>
              <a:rPr lang="ru-RU" sz="2400" b="1" dirty="0" smtClean="0"/>
              <a:t> процессором.</a:t>
            </a:r>
            <a:endParaRPr lang="ru-RU" sz="24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24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юнь 2007 года. В наличии у первого iPhone имелся датчик с автоматическим вращением, сенсор технологии multi-touch с возможностью реагирования на несколько касаний и тачскрин, который заменил традиционную раскладку клавиатуры QWERTY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786190"/>
            <a:ext cx="4357686" cy="2928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214290"/>
            <a:ext cx="4572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Июнь 2007 года. В наличии у первого </a:t>
            </a:r>
            <a:r>
              <a:rPr lang="ru-RU" sz="2400" b="1" dirty="0" err="1" smtClean="0"/>
              <a:t>iPhone</a:t>
            </a:r>
            <a:r>
              <a:rPr lang="ru-RU" sz="2400" b="1" dirty="0" smtClean="0"/>
              <a:t> имелся датчик с автоматическим вращением, сенсор технологии </a:t>
            </a:r>
            <a:r>
              <a:rPr lang="ru-RU" sz="2400" b="1" dirty="0" err="1" smtClean="0"/>
              <a:t>multi-touch</a:t>
            </a:r>
            <a:r>
              <a:rPr lang="ru-RU" sz="2400" b="1" dirty="0" smtClean="0"/>
              <a:t> с возможностью реагирования на несколько касаний и </a:t>
            </a:r>
            <a:r>
              <a:rPr lang="ru-RU" sz="2400" b="1" dirty="0" err="1" smtClean="0"/>
              <a:t>тачскрин</a:t>
            </a:r>
            <a:r>
              <a:rPr lang="ru-RU" sz="2400" b="1" dirty="0" smtClean="0"/>
              <a:t>, который заменил традиционную раскладку клавиатуры QWERTY.</a:t>
            </a:r>
            <a:endParaRPr lang="ru-RU" sz="2400" dirty="0"/>
          </a:p>
        </p:txBody>
      </p:sp>
      <p:pic>
        <p:nvPicPr>
          <p:cNvPr id="6" name="Рисунок 5" descr="Телефон T-Mobile G1 стал первым аппаратом, выпущенным с рабочей системой Android, разработанной Google. Также он известен как HTC Dream. В апреле 2009 года был продан миллион этих устройств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628" y="3357562"/>
            <a:ext cx="3811905" cy="3143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572000" y="214290"/>
            <a:ext cx="4572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Телефон </a:t>
            </a:r>
            <a:r>
              <a:rPr lang="ru-RU" sz="2400" b="1" dirty="0" err="1" smtClean="0"/>
              <a:t>T-Mobile</a:t>
            </a:r>
            <a:r>
              <a:rPr lang="ru-RU" sz="2400" b="1" dirty="0" smtClean="0"/>
              <a:t> G1 стал первым аппаратом, выпущенным с рабочей системой </a:t>
            </a:r>
            <a:r>
              <a:rPr lang="ru-RU" sz="2400" b="1" dirty="0" err="1" smtClean="0"/>
              <a:t>Android</a:t>
            </a:r>
            <a:r>
              <a:rPr lang="ru-RU" sz="2400" b="1" dirty="0" smtClean="0"/>
              <a:t>, разработанной </a:t>
            </a:r>
            <a:r>
              <a:rPr lang="ru-RU" sz="2400" b="1" dirty="0" err="1" smtClean="0"/>
              <a:t>Google</a:t>
            </a:r>
            <a:r>
              <a:rPr lang="ru-RU" sz="2400" b="1" dirty="0" smtClean="0"/>
              <a:t>. Также он известен как HTC </a:t>
            </a:r>
            <a:r>
              <a:rPr lang="ru-RU" sz="2400" b="1" dirty="0" err="1" smtClean="0"/>
              <a:t>Dream</a:t>
            </a:r>
            <a:r>
              <a:rPr lang="ru-RU" sz="2400" b="1" dirty="0" smtClean="0"/>
              <a:t>. В апреле 2009 года был продан миллион этих устройств.</a:t>
            </a:r>
            <a:endParaRPr lang="ru-RU" sz="24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>
          <a:xfrm>
            <a:off x="6572264" y="6492875"/>
            <a:ext cx="2133600" cy="365125"/>
          </a:xfrm>
        </p:spPr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25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В 2011 году было продано почти полмиллиарда смартфонов. В последнем квартале прошлого года их крупнейшим поставщиком стала Apple, продавшая 37,0 млн. аппаратов. На фото - iPhone 4, вышедший в июне 2010 года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571876"/>
            <a:ext cx="4143372" cy="3102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142852"/>
            <a:ext cx="4572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В 2011 году было продано почти полмиллиарда смартфонов. В последнем квартале прошлого года их крупнейшим поставщиком стала </a:t>
            </a:r>
            <a:r>
              <a:rPr lang="ru-RU" sz="2400" b="1" dirty="0" err="1" smtClean="0"/>
              <a:t>Apple</a:t>
            </a:r>
            <a:r>
              <a:rPr lang="ru-RU" sz="2400" b="1" dirty="0" smtClean="0"/>
              <a:t>, продавшая 37,0 млн. аппаратов. На фото - </a:t>
            </a:r>
            <a:r>
              <a:rPr lang="ru-RU" sz="2400" b="1" dirty="0" err="1" smtClean="0"/>
              <a:t>iPhone</a:t>
            </a:r>
            <a:r>
              <a:rPr lang="ru-RU" sz="2400" b="1" dirty="0" smtClean="0"/>
              <a:t> 4, вышедший в июне 2010 года.</a:t>
            </a:r>
            <a:endParaRPr lang="ru-RU" sz="2400" dirty="0"/>
          </a:p>
        </p:txBody>
      </p:sp>
      <p:pic>
        <p:nvPicPr>
          <p:cNvPr id="6" name="Рисунок 5" descr="iPhone 4s, вышедший в сентябре 2011 года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00562" y="2928934"/>
            <a:ext cx="4214842" cy="3585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937" name="Rectangle 1"/>
          <p:cNvSpPr>
            <a:spLocks noChangeArrowheads="1"/>
          </p:cNvSpPr>
          <p:nvPr/>
        </p:nvSpPr>
        <p:spPr bwMode="auto">
          <a:xfrm>
            <a:off x="4643406" y="1214422"/>
            <a:ext cx="4500594" cy="1513194"/>
          </a:xfrm>
          <a:prstGeom prst="rect">
            <a:avLst/>
          </a:prstGeom>
          <a:solidFill>
            <a:srgbClr val="F6F7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iPhone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 4s, вышедший в сентябре 2011 года.</a:t>
            </a:r>
            <a:endParaRPr kumimoji="0" lang="ru-RU" sz="2400" b="1" i="1" u="none" strike="noStrike" cap="none" normalizeH="0" baseline="0" dirty="0" smtClean="0">
              <a:ln>
                <a:noFill/>
              </a:ln>
              <a:solidFill>
                <a:srgbClr val="4F81BD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400" b="1" i="1" u="none" strike="noStrike" cap="none" normalizeH="0" baseline="0" dirty="0" smtClean="0">
              <a:ln>
                <a:noFill/>
              </a:ln>
              <a:solidFill>
                <a:srgbClr val="4F81BD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26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/>
          <p:cNvSpPr>
            <a:spLocks noChangeArrowheads="1"/>
          </p:cNvSpPr>
          <p:nvPr/>
        </p:nvSpPr>
        <p:spPr bwMode="auto">
          <a:xfrm>
            <a:off x="0" y="0"/>
            <a:ext cx="9144000" cy="1728638"/>
          </a:xfrm>
          <a:prstGeom prst="rect">
            <a:avLst/>
          </a:prstGeom>
          <a:solidFill>
            <a:srgbClr val="F6F7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u="none" strike="noStrike" cap="none" normalizeH="0" baseline="0" dirty="0" smtClean="0">
                <a:ln>
                  <a:noFill/>
                </a:ln>
                <a:solidFill>
                  <a:srgbClr val="202020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2011 год</a:t>
            </a:r>
            <a:endParaRPr kumimoji="0" lang="ru-RU" sz="2400" b="1" u="none" strike="noStrike" cap="none" normalizeH="0" baseline="0" dirty="0" smtClean="0">
              <a:ln>
                <a:noFill/>
              </a:ln>
              <a:solidFill>
                <a:srgbClr val="4F81BD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2011 год ознаменовался повальным насыщением 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мирового мобильного рынка смартфонами с сенсорными экранами, которые стали доминировать в мобильных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гаджетах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. Эти коммуникаторы-смартфоны с мощными аппаратными характеристиками со стильным гладким внешним видом.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3011" name="Rectangle 3"/>
          <p:cNvSpPr>
            <a:spLocks noChangeArrowheads="1"/>
          </p:cNvSpPr>
          <p:nvPr/>
        </p:nvSpPr>
        <p:spPr bwMode="auto">
          <a:xfrm>
            <a:off x="0" y="1857364"/>
            <a:ext cx="9144000" cy="29546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3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r>
              <a:rPr kumimoji="0" lang="ru-RU" sz="13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ru-RU" sz="13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r>
              <a:rPr kumimoji="0" lang="ru-RU" sz="13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На рисунке ниже показан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Samsung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Galaxy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S II, который имеет почти все, что нужно от мобильного телефона для его владельца в наше время. Он оснащен 8 Мп камерой и AMOLED дисплеем, работает на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Android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OS, с толщиной корпуса менее 1 см, поддерживает просмотр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веб-страниц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и имеет встроенный GPS. Этот телефон признан лучшим в 2011 году.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3010" name="Рисунок 185" descr="http://1.bp.blogspot.com/-xsuAhNe-8Vc/UWh5GMkUDQI/AAAAAAAAAsk/zd5qaxlHZdU/s1600/samsung-galaxy-s-ii-4(2011).jpg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00166" y="4143380"/>
            <a:ext cx="3857652" cy="2714620"/>
          </a:xfrm>
          <a:prstGeom prst="rect">
            <a:avLst/>
          </a:prstGeom>
          <a:noFill/>
        </p:spPr>
      </p:pic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0" y="2647950"/>
            <a:ext cx="9144000" cy="0"/>
          </a:xfrm>
          <a:prstGeom prst="rect">
            <a:avLst/>
          </a:prstGeom>
          <a:solidFill>
            <a:srgbClr val="F6F7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27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ChangeArrowheads="1"/>
          </p:cNvSpPr>
          <p:nvPr/>
        </p:nvSpPr>
        <p:spPr bwMode="auto">
          <a:xfrm>
            <a:off x="500034" y="357166"/>
            <a:ext cx="8286808" cy="1513194"/>
          </a:xfrm>
          <a:prstGeom prst="rect">
            <a:avLst/>
          </a:prstGeom>
          <a:solidFill>
            <a:srgbClr val="F6F7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1" u="none" strike="noStrike" cap="none" normalizeH="0" baseline="0" dirty="0" smtClean="0">
                <a:ln>
                  <a:noFill/>
                </a:ln>
                <a:solidFill>
                  <a:srgbClr val="202020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2012 год</a:t>
            </a:r>
            <a:endParaRPr kumimoji="0" lang="ru-RU" sz="2400" b="1" i="1" u="none" strike="noStrike" cap="none" normalizeH="0" baseline="0" dirty="0" smtClean="0">
              <a:ln>
                <a:noFill/>
              </a:ln>
              <a:solidFill>
                <a:srgbClr val="4F81BD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 появилась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Nokia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Lumia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800, которая работает на операционной системе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Windows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7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Mobile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Edition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OS.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0124D"/>
                </a:solidFill>
                <a:effectLst/>
                <a:latin typeface="Calibri"/>
                <a:ea typeface="Times New Roman" pitchFamily="18" charset="0"/>
                <a:cs typeface="Arial" pitchFamily="34" charset="0"/>
              </a:rPr>
              <a:t> 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4035" name="Rectangle 3"/>
          <p:cNvSpPr>
            <a:spLocks noChangeArrowheads="1"/>
          </p:cNvSpPr>
          <p:nvPr/>
        </p:nvSpPr>
        <p:spPr bwMode="auto">
          <a:xfrm>
            <a:off x="0" y="2733675"/>
            <a:ext cx="9144000" cy="0"/>
          </a:xfrm>
          <a:prstGeom prst="rect">
            <a:avLst/>
          </a:prstGeom>
          <a:solidFill>
            <a:srgbClr val="F6F7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4039" name="Picture 7" descr="https://hi-tech.imgsmail.ru/hitech_img/22b17cf5d2c8dc66eb01002e77085fea/r/884x-/i/ca/a1/173f0272f76454e99741a7198ce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571744"/>
            <a:ext cx="4786346" cy="4143380"/>
          </a:xfrm>
          <a:prstGeom prst="rect">
            <a:avLst/>
          </a:prstGeom>
          <a:noFill/>
        </p:spPr>
      </p:pic>
      <p:pic>
        <p:nvPicPr>
          <p:cNvPr id="44041" name="Picture 9" descr="https://hi-tech.imgsmail.ru/hitech_img/0c157d21000faeae3a46cab697f5aeff/r/884x-/i/bf/bc/d6c05bcc770c75e2b7309b1e8d97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14876" y="2571744"/>
            <a:ext cx="4429124" cy="4286256"/>
          </a:xfrm>
          <a:prstGeom prst="rect">
            <a:avLst/>
          </a:prstGeom>
          <a:noFill/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28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87868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Теперь немного уйдем </a:t>
            </a:r>
            <a:r>
              <a:rPr lang="ru-RU" sz="2400" dirty="0" err="1" smtClean="0"/>
              <a:t>вперед,поговорим</a:t>
            </a:r>
            <a:r>
              <a:rPr lang="ru-RU" sz="2400" dirty="0" smtClean="0"/>
              <a:t> о новинках 2014 года</a:t>
            </a:r>
            <a:endParaRPr lang="ru-RU" sz="2400" dirty="0"/>
          </a:p>
        </p:txBody>
      </p:sp>
      <p:pic>
        <p:nvPicPr>
          <p:cNvPr id="5" name="Рисунок 4" descr="https://encrypted-tbn0.gstatic.com/images?q=tbn:ANd9GcTGJZ4BWhKceM9tRBQDP9mz-kMa9yejrSeYElDBlCedOsyElgU2O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57554" y="642918"/>
            <a:ext cx="4643470" cy="3500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6" name="Таблица 5"/>
          <p:cNvGraphicFramePr>
            <a:graphicFrameLocks noGrp="1"/>
          </p:cNvGraphicFramePr>
          <p:nvPr/>
        </p:nvGraphicFramePr>
        <p:xfrm>
          <a:off x="214282" y="4214818"/>
          <a:ext cx="8001024" cy="2450882"/>
        </p:xfrm>
        <a:graphic>
          <a:graphicData uri="http://schemas.openxmlformats.org/drawingml/2006/table">
            <a:tbl>
              <a:tblPr/>
              <a:tblGrid>
                <a:gridCol w="2000256"/>
                <a:gridCol w="6000768"/>
              </a:tblGrid>
              <a:tr h="53516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215"/>
                        </a:spcBef>
                        <a:spcAft>
                          <a:spcPts val="1620"/>
                        </a:spcAft>
                      </a:pPr>
                      <a:r>
                        <a:rPr lang="ru-RU" sz="1800" b="1" dirty="0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Год выпуска</a:t>
                      </a:r>
                      <a:endParaRPr lang="ru-RU" sz="18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4803" marR="64803" marT="64803" marB="64803">
                    <a:lnL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215"/>
                        </a:spcBef>
                        <a:spcAft>
                          <a:spcPts val="1620"/>
                        </a:spcAft>
                      </a:pPr>
                      <a:r>
                        <a:rPr lang="ru-RU" sz="1800" dirty="0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2014, сентябрь</a:t>
                      </a:r>
                      <a:endParaRPr lang="ru-RU" sz="18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4803" marR="64803" marT="64803" marB="64803">
                    <a:lnL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970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215"/>
                        </a:spcBef>
                        <a:spcAft>
                          <a:spcPts val="1620"/>
                        </a:spcAft>
                      </a:pPr>
                      <a:r>
                        <a:rPr lang="ru-RU" sz="1800" b="1" dirty="0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Время работы</a:t>
                      </a:r>
                      <a:endParaRPr lang="ru-RU" sz="18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4803" marR="64803" marT="64803" marB="64803">
                    <a:lnL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215"/>
                        </a:spcBef>
                        <a:spcAft>
                          <a:spcPts val="1620"/>
                        </a:spcAft>
                      </a:pPr>
                      <a:r>
                        <a:rPr lang="ru-RU" sz="1800" dirty="0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в стандарте 3G до 24 ч в режиме разговора, 384 ч в режиме ожидания, 12 ч 3G/LTE-Интернет, 12 ч с </a:t>
                      </a:r>
                      <a:r>
                        <a:rPr lang="ru-RU" sz="1800" dirty="0" err="1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Wi-Fi</a:t>
                      </a:r>
                      <a:r>
                        <a:rPr lang="ru-RU" sz="1800" dirty="0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, 80 ч при прослушивании аудио</a:t>
                      </a:r>
                      <a:endParaRPr lang="ru-RU" sz="18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4803" marR="64803" marT="64803" marB="64803">
                    <a:lnL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970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215"/>
                        </a:spcBef>
                        <a:spcAft>
                          <a:spcPts val="1620"/>
                        </a:spcAft>
                      </a:pPr>
                      <a:r>
                        <a:rPr lang="ru-RU" sz="1800" b="1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Дисплей</a:t>
                      </a:r>
                      <a:endParaRPr lang="ru-RU" sz="18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4803" marR="64803" marT="64803" marB="64803">
                    <a:lnL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215"/>
                        </a:spcBef>
                        <a:spcAft>
                          <a:spcPts val="1620"/>
                        </a:spcAft>
                      </a:pPr>
                      <a:r>
                        <a:rPr lang="ru-RU" sz="1800" dirty="0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5,5" IPS LCD, </a:t>
                      </a:r>
                      <a:r>
                        <a:rPr lang="ru-RU" sz="1800" dirty="0" err="1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Retina</a:t>
                      </a:r>
                      <a:r>
                        <a:rPr lang="ru-RU" sz="1800" dirty="0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 HD, 1080х1920 точек, защитное стекло, </a:t>
                      </a:r>
                      <a:r>
                        <a:rPr lang="ru-RU" sz="1800" dirty="0" err="1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олеофобное</a:t>
                      </a:r>
                      <a:r>
                        <a:rPr lang="ru-RU" sz="1800" dirty="0">
                          <a:solidFill>
                            <a:srgbClr val="333333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 покрытие</a:t>
                      </a:r>
                      <a:endParaRPr lang="ru-RU" sz="18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4803" marR="64803" marT="64803" marB="64803">
                    <a:lnL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8" name="Прямоугольник 7"/>
          <p:cNvSpPr/>
          <p:nvPr/>
        </p:nvSpPr>
        <p:spPr>
          <a:xfrm>
            <a:off x="0" y="1071546"/>
            <a:ext cx="38314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Apple</a:t>
            </a:r>
            <a:r>
              <a:rPr lang="ru-RU" sz="2400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lang="ru-RU" sz="2400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iPhone</a:t>
            </a:r>
            <a:r>
              <a:rPr lang="ru-RU" sz="2400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6 </a:t>
            </a:r>
            <a:r>
              <a:rPr lang="ru-RU" sz="2400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Plus</a:t>
            </a:r>
            <a:r>
              <a:rPr lang="ru-RU" sz="2400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16GB</a:t>
            </a:r>
            <a:endParaRPr lang="ru-RU" sz="24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214282" y="171448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/>
              <a:t>Цена – от 160000 </a:t>
            </a:r>
            <a:r>
              <a:rPr lang="ru-RU" dirty="0" err="1" smtClean="0"/>
              <a:t>тг</a:t>
            </a:r>
            <a:endParaRPr lang="ru-RU" dirty="0" smtClean="0"/>
          </a:p>
          <a:p>
            <a:r>
              <a:rPr lang="ru-RU" dirty="0" smtClean="0"/>
              <a:t>Цена 6 + от 180000тг</a:t>
            </a:r>
            <a:endParaRPr lang="ru-RU" dirty="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29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Мобильная связь</a:t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158" y="928670"/>
            <a:ext cx="8229600" cy="4525963"/>
          </a:xfrm>
        </p:spPr>
        <p:txBody>
          <a:bodyPr>
            <a:normAutofit/>
          </a:bodyPr>
          <a:lstStyle/>
          <a:p>
            <a:r>
              <a:rPr lang="ru-RU" sz="2000" dirty="0" smtClean="0"/>
              <a:t>- это радиосвязь между абонентами, местоположение одного или нескольких из которых меняется. Одним из видов мобильной связи является </a:t>
            </a:r>
            <a:r>
              <a:rPr lang="ru-RU" sz="2000" dirty="0" smtClean="0">
                <a:hlinkClick r:id="rId2"/>
              </a:rPr>
              <a:t>сотовая связь</a:t>
            </a:r>
            <a:r>
              <a:rPr lang="ru-RU" sz="2000" dirty="0" smtClean="0"/>
              <a:t>.</a:t>
            </a:r>
          </a:p>
          <a:p>
            <a:r>
              <a:rPr lang="ru-RU" sz="2000" dirty="0" smtClean="0"/>
              <a:t>Технологии сотовой связи развиваются в течение значительного промежутка времени и имеют собственную историю, насчитывающую уже </a:t>
            </a:r>
            <a:r>
              <a:rPr lang="ru-RU" sz="2000" dirty="0" smtClean="0">
                <a:hlinkClick r:id="rId3"/>
              </a:rPr>
              <a:t>шесть поколений</a:t>
            </a:r>
            <a:r>
              <a:rPr lang="ru-RU" sz="2000" dirty="0" smtClean="0"/>
              <a:t> связи (4 базисных поколения + 2 переходных). Каждое поколение насчитывает около десятка </a:t>
            </a:r>
            <a:r>
              <a:rPr lang="ru-RU" sz="2000" dirty="0" smtClean="0">
                <a:hlinkClick r:id="rId4"/>
              </a:rPr>
              <a:t>технологий</a:t>
            </a:r>
            <a:r>
              <a:rPr lang="ru-RU" sz="2000" dirty="0" smtClean="0"/>
              <a:t> и </a:t>
            </a:r>
            <a:r>
              <a:rPr lang="ru-RU" sz="2000" dirty="0" smtClean="0">
                <a:hlinkClick r:id="rId4"/>
              </a:rPr>
              <a:t>стандартов связи</a:t>
            </a:r>
            <a:r>
              <a:rPr lang="ru-RU" sz="2000" dirty="0" smtClean="0"/>
              <a:t>, разобраться в которых порой бывает трудно.</a:t>
            </a:r>
          </a:p>
          <a:p>
            <a:pPr>
              <a:buNone/>
            </a:pPr>
            <a:endParaRPr lang="ru-RU" sz="160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3</a:t>
            </a:fld>
            <a:endParaRPr lang="ru-RU" sz="1800" dirty="0">
              <a:solidFill>
                <a:schemeClr val="tx1"/>
              </a:solidFill>
            </a:endParaRPr>
          </a:p>
        </p:txBody>
      </p:sp>
      <p:pic>
        <p:nvPicPr>
          <p:cNvPr id="4" name="Рисунок 3" descr="Девушка с сотовым телефоном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071670" y="3857628"/>
            <a:ext cx="4000528" cy="2714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42844" y="-500090"/>
            <a:ext cx="9001156" cy="6617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ru-RU" sz="1600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Основные характеристики телефона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ru-RU" sz="1600" dirty="0" smtClean="0">
              <a:solidFill>
                <a:srgbClr val="333333"/>
              </a:solidFill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ru-RU" sz="1600" dirty="0" smtClean="0">
              <a:solidFill>
                <a:srgbClr val="333333"/>
              </a:solidFill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ru-RU" sz="1600" dirty="0" smtClean="0">
              <a:solidFill>
                <a:srgbClr val="333333"/>
              </a:solidFill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Apple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iPhone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6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Plus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16GB</a:t>
            </a:r>
            <a:endParaRPr lang="ru-RU" b="1" dirty="0" smtClean="0"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Дополнительные характеристики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Apple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iPhone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6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Plus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16GB</a:t>
            </a:r>
            <a:endParaRPr lang="ru-RU" b="1" dirty="0" smtClean="0">
              <a:solidFill>
                <a:srgbClr val="4F81BD"/>
              </a:solidFill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ru-RU" b="1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Встроенная камера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: 8 Мп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iSight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,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автофокус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, двойная LED вспышка, видео 1080p@60fps, 720p@240fps, фронтальная камера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FaceTime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1,2 Мп, 720p-видео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ru-RU" b="1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Другое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: ОС iOS8, чип А8, сопроцессор М8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ru-RU" b="1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Память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16 Гб встроенной памяти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1 Гб оперативной памяти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b="1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Коммуникационные возможности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GPRS/EDGE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DC-HSDPA/HSUPA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EV-DO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Rev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. A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LTE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Wi-Fi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802.11 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b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g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n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</a:t>
            </a: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ac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err="1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Bluetooth</a:t>
            </a: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4.0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USB v2.0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NFC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Разъем 3,5 мм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A-GPS, GLONASS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357686" y="4143380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ru-RU" b="1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Органайзер и дополнительные функции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Аудио/видео плееры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Барометр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Акселерометр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Гироскоп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Сенсор близости</a:t>
            </a:r>
            <a:endParaRPr lang="ru-RU" dirty="0" smtClean="0">
              <a:solidFill>
                <a:srgbClr val="333333"/>
              </a:solidFill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Symbol" pitchFamily="18" charset="2"/>
              <a:buChar char=""/>
            </a:pPr>
            <a:r>
              <a:rPr lang="ru-RU" dirty="0" smtClean="0">
                <a:solidFill>
                  <a:srgbClr val="3333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Сенсор освещения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8130" name="Picture 2" descr="http://www.iphones.ru/wp-content/uploads/2014/09/iphone6-iphone6plus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14876" y="1857364"/>
            <a:ext cx="3643338" cy="2286016"/>
          </a:xfrm>
          <a:prstGeom prst="rect">
            <a:avLst/>
          </a:prstGeom>
          <a:noFill/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30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42844" y="0"/>
            <a:ext cx="9001156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 smtClean="0"/>
              <a:t>Презентация данного смартфона была недавно. </a:t>
            </a:r>
          </a:p>
          <a:p>
            <a:r>
              <a:rPr lang="ru-RU" sz="2800" dirty="0" smtClean="0"/>
              <a:t>Но остаётся открытым вопрос: почему </a:t>
            </a:r>
            <a:r>
              <a:rPr lang="ru-RU" sz="2800" dirty="0" err="1" smtClean="0"/>
              <a:t>Apple</a:t>
            </a:r>
            <a:r>
              <a:rPr lang="ru-RU" sz="2800" dirty="0" smtClean="0"/>
              <a:t> объявила о </a:t>
            </a:r>
            <a:r>
              <a:rPr lang="ru-RU" sz="2800" dirty="0" smtClean="0">
                <a:solidFill>
                  <a:srgbClr val="FF0000"/>
                </a:solidFill>
              </a:rPr>
              <a:t>50%-</a:t>
            </a:r>
            <a:r>
              <a:rPr lang="ru-RU" sz="2800" dirty="0" smtClean="0"/>
              <a:t>ном повышении производительности в </a:t>
            </a:r>
            <a:r>
              <a:rPr lang="ru-RU" sz="2800" dirty="0" err="1" smtClean="0"/>
              <a:t>iPhone</a:t>
            </a:r>
            <a:r>
              <a:rPr lang="ru-RU" sz="2800" dirty="0" smtClean="0"/>
              <a:t> 6, если в реальности этот показатель составляет всего </a:t>
            </a:r>
            <a:r>
              <a:rPr lang="ru-RU" sz="2800" dirty="0" smtClean="0">
                <a:solidFill>
                  <a:srgbClr val="FF0000"/>
                </a:solidFill>
              </a:rPr>
              <a:t>3-16%?</a:t>
            </a:r>
            <a:r>
              <a:rPr lang="ru-RU" sz="2800" dirty="0" smtClean="0"/>
              <a:t/>
            </a:r>
            <a:br>
              <a:rPr lang="ru-RU" sz="2800" dirty="0" smtClean="0"/>
            </a:br>
            <a:endParaRPr lang="ru-RU" sz="2800" dirty="0" smtClean="0"/>
          </a:p>
          <a:p>
            <a:endParaRPr lang="ru-RU" sz="2800" dirty="0" smtClean="0"/>
          </a:p>
          <a:p>
            <a:endParaRPr lang="ru-RU" sz="2800" dirty="0" smtClean="0"/>
          </a:p>
          <a:p>
            <a:endParaRPr lang="ru-RU" sz="2800" dirty="0" smtClean="0"/>
          </a:p>
          <a:p>
            <a:endParaRPr lang="ru-RU" sz="2800" dirty="0" smtClean="0"/>
          </a:p>
          <a:p>
            <a:endParaRPr lang="ru-RU" sz="2800" dirty="0" smtClean="0"/>
          </a:p>
          <a:p>
            <a:endParaRPr lang="ru-RU" sz="2800" dirty="0" smtClean="0"/>
          </a:p>
          <a:p>
            <a:r>
              <a:rPr lang="ru-RU" sz="2800" dirty="0" smtClean="0"/>
              <a:t>Далее представлены: Продукт </a:t>
            </a:r>
            <a:r>
              <a:rPr lang="en-US" sz="2800" dirty="0" smtClean="0"/>
              <a:t>Apple </a:t>
            </a:r>
            <a:r>
              <a:rPr lang="en-US" sz="2800" dirty="0" err="1" smtClean="0"/>
              <a:t>iPhone</a:t>
            </a:r>
            <a:r>
              <a:rPr lang="en-US" sz="2800" dirty="0" smtClean="0"/>
              <a:t> 6 Apple </a:t>
            </a:r>
            <a:r>
              <a:rPr lang="en-US" sz="2800" dirty="0" err="1" smtClean="0"/>
              <a:t>iPhone</a:t>
            </a:r>
            <a:r>
              <a:rPr lang="en-US" sz="2800" dirty="0" smtClean="0"/>
              <a:t> 5s HTC One (M8) LG G3 Samsung Galaxy S5</a:t>
            </a:r>
            <a:br>
              <a:rPr lang="en-US" sz="2800" dirty="0" smtClean="0"/>
            </a:br>
            <a:r>
              <a:rPr lang="ru-RU" sz="2800" dirty="0" smtClean="0"/>
              <a:t>Первые тесты</a:t>
            </a:r>
            <a:r>
              <a:rPr lang="en-US" sz="2800" dirty="0" smtClean="0"/>
              <a:t> </a:t>
            </a:r>
            <a:r>
              <a:rPr lang="en-US" sz="2800" dirty="0" err="1" smtClean="0"/>
              <a:t>iPhone</a:t>
            </a:r>
            <a:r>
              <a:rPr lang="en-US" sz="2800" dirty="0" smtClean="0"/>
              <a:t> 6</a:t>
            </a:r>
            <a:r>
              <a:rPr lang="ru-RU" sz="2800" dirty="0" smtClean="0"/>
              <a:t> –»</a:t>
            </a:r>
          </a:p>
          <a:p>
            <a:endParaRPr lang="ru-RU" sz="2800" dirty="0"/>
          </a:p>
        </p:txBody>
      </p:sp>
      <p:pic>
        <p:nvPicPr>
          <p:cNvPr id="49154" name="Picture 2" descr="http://www.iphones.ru/wp-content/uploads/2014/09/6-6-plus-display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571744"/>
            <a:ext cx="2357422" cy="2500330"/>
          </a:xfrm>
          <a:prstGeom prst="rect">
            <a:avLst/>
          </a:prstGeom>
          <a:noFill/>
        </p:spPr>
      </p:pic>
      <p:sp>
        <p:nvSpPr>
          <p:cNvPr id="49156" name="AutoShape 4" descr="Картинки по запросу нтс оне м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9158" name="AutoShape 6" descr="Картинки по запросу нтс оне м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9160" name="AutoShape 8" descr="Картинки по запросу нтс оне м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9162" name="AutoShape 10" descr="Картинки по запросу нтс оне м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9164" name="AutoShape 12" descr="Картинки по запросу нтс оне м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9166" name="Picture 14" descr="https://encrypted-tbn1.gstatic.com/images?q=tbn:ANd9GcT4XqxKuwkbfTyv7hqKIAZXUp4T08Nupk9qUHeCugDSfUnflf5Bl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14810" y="2714620"/>
            <a:ext cx="2409825" cy="2500330"/>
          </a:xfrm>
          <a:prstGeom prst="rect">
            <a:avLst/>
          </a:prstGeom>
          <a:noFill/>
        </p:spPr>
      </p:pic>
      <p:pic>
        <p:nvPicPr>
          <p:cNvPr id="49168" name="Picture 16" descr="https://encrypted-tbn2.gstatic.com/images?q=tbn:ANd9GcT7jDnfFoK-zpLV1B0lJiqXmDPc8jPt-iSh8-U_YJ7tk3W1x7Sd5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215074" y="2571744"/>
            <a:ext cx="1847850" cy="2571768"/>
          </a:xfrm>
          <a:prstGeom prst="rect">
            <a:avLst/>
          </a:prstGeom>
          <a:noFill/>
        </p:spPr>
      </p:pic>
      <p:pic>
        <p:nvPicPr>
          <p:cNvPr id="49170" name="Picture 18" descr="https://encrypted-tbn3.gstatic.com/images?q=tbn:ANd9GcQv3np4ShKJ5r4KwaUusz7LujZEFpgK4NRLL4HerOpYDuTnQmiu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715241" y="2643182"/>
            <a:ext cx="1428759" cy="2428892"/>
          </a:xfrm>
          <a:prstGeom prst="rect">
            <a:avLst/>
          </a:prstGeom>
          <a:noFill/>
        </p:spPr>
      </p:pic>
      <p:pic>
        <p:nvPicPr>
          <p:cNvPr id="49172" name="Picture 20" descr="https://encrypted-tbn2.gstatic.com/images?q=tbn:ANd9GcQVfDut2PT-71vgfSOKaon0Q3TI6al5NSylEYd_KSwJHOiZarbt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143108" y="3071810"/>
            <a:ext cx="2352675" cy="2000264"/>
          </a:xfrm>
          <a:prstGeom prst="rect">
            <a:avLst/>
          </a:prstGeom>
          <a:noFill/>
        </p:spPr>
      </p:pic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31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/>
        </p:nvGraphicFramePr>
        <p:xfrm>
          <a:off x="214282" y="142852"/>
          <a:ext cx="8644002" cy="6515936"/>
        </p:xfrm>
        <a:graphic>
          <a:graphicData uri="http://schemas.openxmlformats.org/drawingml/2006/table">
            <a:tbl>
              <a:tblPr/>
              <a:tblGrid>
                <a:gridCol w="1440667"/>
                <a:gridCol w="1440667"/>
                <a:gridCol w="1440667"/>
                <a:gridCol w="1440667"/>
                <a:gridCol w="1440667"/>
                <a:gridCol w="1440667"/>
              </a:tblGrid>
              <a:tr h="474708">
                <a:tc>
                  <a:txBody>
                    <a:bodyPr/>
                    <a:lstStyle/>
                    <a:p>
                      <a:pPr algn="ctr"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solidFill>
                            <a:srgbClr val="FFFFFF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Продукт</a:t>
                      </a:r>
                      <a:endParaRPr lang="ru-RU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 b="1">
                          <a:solidFill>
                            <a:srgbClr val="FFFFFF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Apple iPhone 6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 err="1">
                          <a:solidFill>
                            <a:srgbClr val="FFFFFF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Apple</a:t>
                      </a:r>
                      <a:r>
                        <a:rPr lang="ru-RU" sz="1600" b="1" dirty="0">
                          <a:solidFill>
                            <a:srgbClr val="FFFFFF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ru-RU" sz="1600" b="1" dirty="0" err="1">
                          <a:solidFill>
                            <a:srgbClr val="FFFFFF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iPhone</a:t>
                      </a:r>
                      <a:r>
                        <a:rPr lang="ru-RU" sz="1600" b="1" dirty="0">
                          <a:solidFill>
                            <a:srgbClr val="FFFFFF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 5s</a:t>
                      </a:r>
                      <a:endParaRPr lang="ru-RU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 b="1">
                          <a:solidFill>
                            <a:srgbClr val="FFFFFF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HTC One (M8)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 b="1">
                          <a:solidFill>
                            <a:srgbClr val="FFFFFF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LG G3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 b="1">
                          <a:solidFill>
                            <a:srgbClr val="FFFFFF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Samsung Galaxy S5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</a:tr>
              <a:tr h="3047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ru-RU" sz="1600">
                        <a:latin typeface="Calibri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ru-RU" sz="1600">
                        <a:latin typeface="Calibri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ru-RU" sz="1600">
                        <a:latin typeface="Calibri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ru-RU" sz="1600">
                        <a:latin typeface="Calibri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ru-RU" sz="1600">
                        <a:latin typeface="Calibri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ru-RU" sz="1600">
                        <a:latin typeface="Calibri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</a:tr>
              <a:tr h="694519"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Цена (Amazon. com)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$649,92 (США, T Mobile)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$560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$635,95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$499,90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$649,99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</a:tr>
              <a:tr h="1134140"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SoC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Apple</a:t>
                      </a:r>
                      <a:r>
                        <a:rPr lang="ru-RU" sz="1600" dirty="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 A8</a:t>
                      </a:r>
                      <a:endParaRPr lang="ru-RU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Apple A7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Qualcomm Snapdragon 801 (MSM8974AB)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Qualcomm Snapdragon 801 (MSM8974AC)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Qualcomm Snapdragon 801 (MSM8974AC)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</a:tr>
              <a:tr h="914329"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Ядро CPU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Apple Cyclone (2 ядра) @ 1,4 ГГц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Apple Cyclone (2 ядра) @ 1,3 ГГц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Qualcomm Krait 400 (4 ядра) @ 2,26 ГГц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Qualcomm Krait 400 (4 ядра) @ 2,45 ГГц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Qualcomm Krait 400 (4 ядра) @ 2,45 ГГц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</a:tr>
              <a:tr h="1134140"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Ядро GPU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???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Imagination PowerVR G6430 (4 Cluster) @ 200 </a:t>
                      </a: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МГц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Qualcomm Adreno 330 (32 ALU) @ 578 МГц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Qualcomm Adreno 330 (32 ALU) @ 578 МГц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Qualcomm Adreno 330 (32 ALU) @ 578 МГц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</a:tr>
              <a:tr h="1134140"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Дисплей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4,7 дюйма, IPS @ 1334 x 750 пикселей (326 ppi)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4 дюйма, IPS @ 1136x640 пикселей (326 ppi)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5 дюймов, IPS @ 1920x1080 пикселей (441 ppi)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5,5 дюйма IPS @ 2560x1440 пикселей (538 ppi)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5,1 дюйма SAMOLED @ 1920x1080 пикселей (432 ppi)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</a:tr>
              <a:tr h="474708"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Память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???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1 Гбайт LPDDR3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2 Гбайт LPDDR3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3 Гбайт LPDDR3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1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rgbClr val="000000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2 Гбайт LPDDR3</a:t>
                      </a:r>
                      <a:endParaRPr lang="ru-RU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18245" marR="18245" marT="18245" marB="1824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0F0"/>
                    </a:solidFill>
                  </a:tcPr>
                </a:tc>
              </a:tr>
            </a:tbl>
          </a:graphicData>
        </a:graphic>
      </p:graphicFrame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32</a:t>
            </a:fld>
            <a:endParaRPr lang="ru-RU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142852"/>
            <a:ext cx="31277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800" b="1" dirty="0" smtClean="0"/>
              <a:t>GALAXY</a:t>
            </a:r>
            <a:r>
              <a:rPr lang="ru-RU" sz="4800" dirty="0" smtClean="0"/>
              <a:t> </a:t>
            </a:r>
            <a:r>
              <a:rPr lang="ru-RU" sz="4800" b="1" dirty="0" smtClean="0"/>
              <a:t>S5 </a:t>
            </a:r>
            <a:endParaRPr lang="ru-RU" sz="48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14282" y="928670"/>
            <a:ext cx="392909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Появился сканер отпечатка пальца, добавлена защита от влаги и есть новый режим экономии </a:t>
            </a:r>
            <a:r>
              <a:rPr lang="ru-RU" sz="2400" dirty="0" err="1" smtClean="0"/>
              <a:t>энергии.И</a:t>
            </a:r>
            <a:r>
              <a:rPr lang="ru-RU" sz="2400" dirty="0" smtClean="0"/>
              <a:t> это лишь основные изменения, очень много мелких модификаций, особенно по софту. </a:t>
            </a:r>
            <a:endParaRPr lang="ru-RU" sz="2400" dirty="0"/>
          </a:p>
        </p:txBody>
      </p:sp>
      <p:pic>
        <p:nvPicPr>
          <p:cNvPr id="8" name="Рисунок 7" descr="https://hi-tech.imgsmail.ru/hitech_img/f0779506702fec3e1694001740a39970/r/884x-/i/cc/56/42643991f15f8e2d9d78a5a14d10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43042" y="3929066"/>
            <a:ext cx="4714876" cy="29289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7072330" y="1928802"/>
            <a:ext cx="187743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Цена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S5  132000 </a:t>
            </a: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kzt</a:t>
            </a: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S5 mini 89000 </a:t>
            </a: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kzt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18" descr="https://encrypted-tbn3.gstatic.com/images?q=tbn:ANd9GcQv3np4ShKJ5r4KwaUusz7LujZEFpgK4NRLL4HerOpYDuTnQmiu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15140" y="3000372"/>
            <a:ext cx="2286016" cy="3571900"/>
          </a:xfrm>
          <a:prstGeom prst="rect">
            <a:avLst/>
          </a:prstGeom>
          <a:noFill/>
        </p:spPr>
      </p:pic>
      <p:pic>
        <p:nvPicPr>
          <p:cNvPr id="2051" name="Picture 3" descr="https://encrypted-tbn2.gstatic.com/images?q=tbn:ANd9GcR6XJJ_VI0yyplE_yQ8eTHJgd9YM8ifP6_aq4NnH53iN3ezXhcc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43372" y="0"/>
            <a:ext cx="2714631" cy="3395669"/>
          </a:xfrm>
          <a:prstGeom prst="rect">
            <a:avLst/>
          </a:prstGeom>
          <a:noFill/>
        </p:spPr>
      </p:pic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33</a:t>
            </a:fld>
            <a:endParaRPr lang="ru-RU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7215206" cy="6357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Технические характеристики</a:t>
            </a:r>
            <a:endParaRPr kumimoji="0" lang="ru-RU" b="1" i="0" u="none" strike="noStrike" cap="none" normalizeH="0" baseline="0" dirty="0" smtClean="0">
              <a:ln>
                <a:noFill/>
              </a:ln>
              <a:solidFill>
                <a:srgbClr val="4F81BD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Сеть: EDGE/GPRS/GSM (850, 900, 1800, 1900 МГц), WCDMA (850/900/1900/2100 МГц), LTE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Операционная система: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Android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4.4.2 (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Kitkat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), интерфейс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Процессор: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четырехъядерный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Qualcomm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Snapdragon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801 с тактовой частотой 2,5 ГГц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Память: 16/32 ГБ, 2 ГБ ОЗУ, поддержка карт памяти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microSD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(до 64 ГБ)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Дисплей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: 5,1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”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FHD Super AMOLED (1920 x 1080), 432 </a:t>
            </a:r>
            <a:r>
              <a:rPr kumimoji="0" lang="en-US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ppi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Камера: основная 16 Мп (1/2.6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”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), вспышка, запись видео UHD@30fps, фронтальная 2,0 Мп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Коммуникации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: 802.11 a/b/g/n/ac VHT80, MIMO(2x2), Download Booster (LTE + </a:t>
            </a:r>
            <a:r>
              <a:rPr kumimoji="0" lang="en-US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WiFi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), NFC, Bluetooth 4.0 BLE / ANT+, USB 3.0, 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ИК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-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порт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Другое: монитор сердечного ритма, защита корпуса от влаги и пыли IP67, новый режим энергосбережения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Аккумулятор: 2800 мА*ч, съемный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Размеры, вес: 142,0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x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72,5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x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8,1 мм, 145 г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сканер отпечатка пальца, датчик сердцебиения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Предствлено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несколько цветов: черный, белый,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голубой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и золотистый. новый экономичный режим.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7643834" y="0"/>
            <a:ext cx="915122" cy="6643711"/>
          </a:xfrm>
          <a:prstGeom prst="rect">
            <a:avLst/>
          </a:prstGeom>
        </p:spPr>
        <p:txBody>
          <a:bodyPr vert="wordArtVert" wrap="square">
            <a:spAutoFit/>
          </a:bodyPr>
          <a:lstStyle/>
          <a:p>
            <a:r>
              <a:rPr lang="ru-RU" sz="4000" b="1" dirty="0" smtClean="0"/>
              <a:t>GALAXY</a:t>
            </a:r>
            <a:r>
              <a:rPr lang="ru-RU" sz="4000" dirty="0" smtClean="0"/>
              <a:t> </a:t>
            </a:r>
            <a:r>
              <a:rPr lang="ru-RU" sz="4000" b="1" dirty="0" smtClean="0"/>
              <a:t>S5 </a:t>
            </a:r>
            <a:endParaRPr lang="ru-RU" sz="400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34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214290"/>
            <a:ext cx="4786346" cy="5632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Есть еще функция - В одно касание вы меняете картинку экрана на оттенки серого, ограничиваете число доступных приложений, запрещаете фоновую работу и отключаете все коммуникации, такие как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Wi-Fi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и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Bluetooth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. В итоге получаете простую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звонилку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с базовыми возможностями.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endParaRPr lang="ru-RU" sz="2000" dirty="0" smtClean="0">
              <a:solidFill>
                <a:srgbClr val="333333"/>
              </a:solidFill>
              <a:latin typeface="Verdana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Ничего подобного у других производителей нет, возможность интересна и полезна.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В высоком ценовом сегменте Android-смартфонов у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Samsung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GALAXY S5 не так много конкурентов 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—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это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Sony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и HTC. 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2226" name="Picture 2" descr="https://encrypted-tbn1.gstatic.com/images?q=tbn:ANd9GcRG3lMIgR_LcT3agYRQcxAtEFBt-UZnIC7UG3qklLXz-R8p0R6oyQ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86314" y="714356"/>
            <a:ext cx="4357686" cy="3714776"/>
          </a:xfrm>
          <a:prstGeom prst="rect">
            <a:avLst/>
          </a:prstGeom>
          <a:noFill/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35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http://www.htc.com/managed-assets/shared/desktop/smartphones/htc-one-m8-dual-sim/design-dual-sim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14744" y="571480"/>
            <a:ext cx="6440491" cy="50720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3249" name="Rectangle 1"/>
          <p:cNvSpPr>
            <a:spLocks noChangeArrowheads="1"/>
          </p:cNvSpPr>
          <p:nvPr/>
        </p:nvSpPr>
        <p:spPr bwMode="auto">
          <a:xfrm>
            <a:off x="0" y="856357"/>
            <a:ext cx="4857752" cy="526297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– это оригинальный дизайн, шлифованный металлический корпус и продуманные до мелочей детали. 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inherit"/>
                <a:ea typeface="Times New Roman" pitchFamily="18" charset="0"/>
                <a:cs typeface="Arial" pitchFamily="34" charset="0"/>
              </a:rPr>
              <a:t>Дизайн HTC </a:t>
            </a:r>
            <a:r>
              <a:rPr kumimoji="0" lang="ru-RU" sz="2400" b="1" i="0" u="none" strike="noStrike" cap="none" normalizeH="0" baseline="0" dirty="0" err="1" smtClean="0">
                <a:ln>
                  <a:noFill/>
                </a:ln>
                <a:effectLst/>
                <a:latin typeface="inherit"/>
                <a:ea typeface="Times New Roman" pitchFamily="18" charset="0"/>
                <a:cs typeface="Arial" pitchFamily="34" charset="0"/>
              </a:rPr>
              <a:t>One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inherit"/>
                <a:ea typeface="Times New Roman" pitchFamily="18" charset="0"/>
                <a:cs typeface="Arial" pitchFamily="34" charset="0"/>
              </a:rPr>
              <a:t> (M8) DS впечатляет. Высококачественный корпус, целиком выполненный из алюминия, плавно переходит в 5-дюймовый экран </a:t>
            </a:r>
            <a:r>
              <a:rPr kumimoji="0" lang="ru-RU" sz="2400" b="1" i="0" u="none" strike="noStrike" cap="none" normalizeH="0" baseline="0" dirty="0" err="1" smtClean="0">
                <a:ln>
                  <a:noFill/>
                </a:ln>
                <a:effectLst/>
                <a:latin typeface="inherit"/>
                <a:ea typeface="Times New Roman" pitchFamily="18" charset="0"/>
                <a:cs typeface="Arial" pitchFamily="34" charset="0"/>
              </a:rPr>
              <a:t>Full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effectLst/>
                <a:latin typeface="inherit"/>
                <a:ea typeface="Times New Roman" pitchFamily="18" charset="0"/>
                <a:cs typeface="Arial" pitchFamily="34" charset="0"/>
              </a:rPr>
              <a:t> HD (1080p). Элегантный смартфон органично ложится в руку благодаря зауженным краям и плавным линиям корпуса.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 </a:t>
            </a:r>
            <a:endParaRPr kumimoji="0" lang="ru-RU" sz="24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42844" y="0"/>
            <a:ext cx="40414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dirty="0" smtClean="0">
                <a:latin typeface="Arial" pitchFamily="34" charset="0"/>
                <a:ea typeface="Times New Roman" pitchFamily="18" charset="0"/>
                <a:cs typeface="Arial" pitchFamily="34" charset="0"/>
              </a:rPr>
              <a:t>HTC </a:t>
            </a:r>
            <a:r>
              <a:rPr lang="ru-RU" sz="4400" dirty="0" err="1" smtClean="0">
                <a:latin typeface="Arial" pitchFamily="34" charset="0"/>
                <a:ea typeface="Times New Roman" pitchFamily="18" charset="0"/>
                <a:cs typeface="Arial" pitchFamily="34" charset="0"/>
              </a:rPr>
              <a:t>One</a:t>
            </a:r>
            <a:r>
              <a:rPr lang="ru-RU" sz="4400" dirty="0" smtClean="0">
                <a:latin typeface="Arial" pitchFamily="34" charset="0"/>
                <a:ea typeface="Times New Roman" pitchFamily="18" charset="0"/>
                <a:cs typeface="Arial" pitchFamily="34" charset="0"/>
              </a:rPr>
              <a:t> (M8) </a:t>
            </a:r>
            <a:endParaRPr lang="ru-RU" sz="44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6143636" y="6000768"/>
            <a:ext cx="23356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/>
              <a:t>Цена 130 000 </a:t>
            </a:r>
            <a:r>
              <a:rPr lang="ru-RU" sz="2000" dirty="0" err="1" smtClean="0"/>
              <a:t>кзт</a:t>
            </a:r>
            <a:endParaRPr lang="ru-RU" sz="20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36</a:t>
            </a:fld>
            <a:endParaRPr lang="ru-RU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Таблица 4"/>
          <p:cNvGraphicFramePr>
            <a:graphicFrameLocks noGrp="1"/>
          </p:cNvGraphicFramePr>
          <p:nvPr/>
        </p:nvGraphicFramePr>
        <p:xfrm>
          <a:off x="0" y="1"/>
          <a:ext cx="9143999" cy="6880227"/>
        </p:xfrm>
        <a:graphic>
          <a:graphicData uri="http://schemas.openxmlformats.org/drawingml/2006/table">
            <a:tbl>
              <a:tblPr/>
              <a:tblGrid>
                <a:gridCol w="4244909"/>
                <a:gridCol w="610570"/>
                <a:gridCol w="4288520"/>
              </a:tblGrid>
              <a:tr h="549273">
                <a:tc gridSpan="3">
                  <a:txBody>
                    <a:bodyPr/>
                    <a:lstStyle/>
                    <a:p>
                      <a:pPr>
                        <a:lnSpc>
                          <a:spcPts val="1455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solidFill>
                            <a:srgbClr val="898989"/>
                          </a:solidFill>
                          <a:latin typeface="inherit"/>
                          <a:ea typeface="Times New Roman"/>
                          <a:cs typeface="Tahoma"/>
                        </a:rPr>
                        <a:t/>
                      </a:r>
                      <a:br>
                        <a:rPr lang="ru-RU" sz="1600" b="1" dirty="0">
                          <a:solidFill>
                            <a:srgbClr val="898989"/>
                          </a:solidFill>
                          <a:latin typeface="inherit"/>
                          <a:ea typeface="Times New Roman"/>
                          <a:cs typeface="Tahoma"/>
                        </a:rPr>
                      </a:br>
                      <a:r>
                        <a:rPr lang="ru-RU" sz="1600" b="1" dirty="0">
                          <a:solidFill>
                            <a:schemeClr val="tx1"/>
                          </a:solidFill>
                          <a:latin typeface="inherit"/>
                          <a:ea typeface="Times New Roman"/>
                          <a:cs typeface="Tahoma"/>
                        </a:rPr>
                        <a:t>Технические параметры: 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endParaRPr lang="ru-RU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6308727">
                <a:tc>
                  <a:txBody>
                    <a:bodyPr/>
                    <a:lstStyle/>
                    <a:p>
                      <a:pPr fontAlgn="base">
                        <a:lnSpc>
                          <a:spcPts val="1455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• Процессор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Четырёхъядерный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Qualcomm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®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Snapdragon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™ 801 (4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x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2.3GHz</a:t>
                      </a:r>
                      <a:r>
                        <a:rPr lang="ru-RU" sz="1600" dirty="0" smtClean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)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• Память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Объем внутренней памяти: 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16 ГБ (+ SD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Card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до 128Gb)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Оперативная память: 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2 </a:t>
                      </a:r>
                      <a:r>
                        <a:rPr lang="ru-RU" sz="1600" dirty="0" smtClean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ГБ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• Датчики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Акселерометр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Датчик приближения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Сенсор освещенности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Гироскоп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</a:t>
                      </a:r>
                      <a:r>
                        <a:rPr lang="ru-RU" sz="1600" dirty="0" smtClean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Барометр</a:t>
                      </a:r>
                      <a:br>
                        <a:rPr lang="ru-RU" sz="1600" dirty="0" smtClean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 smtClean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• Камера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Основная камера: 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BSI-матрица HTC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UltraPixel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™ размером (1/3)”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широкоугольный объектив 28 мм с диафрагмой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f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/2,0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Запись видео в режиме HDR с разрешением до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Full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HD 1080p</a:t>
                      </a:r>
                      <a:endParaRPr lang="ru-RU" sz="1600" dirty="0"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fontAlgn="base">
                        <a:lnSpc>
                          <a:spcPts val="1455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Фронтальная камера: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BSI-матрица 5 мегапикселей,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широкоугольный объектив,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режим HDR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запись видео с разрешением до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Full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HD 1080p</a:t>
                      </a:r>
                      <a:endParaRPr lang="ru-RU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455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 </a:t>
                      </a:r>
                      <a:endParaRPr lang="ru-RU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1455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• Платформа </a:t>
                      </a:r>
                      <a:r>
                        <a:rPr lang="ru-RU" sz="1600" b="1" dirty="0" err="1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Android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Android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™ 4.4.2 с интерфейсом HTC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Sense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6</a:t>
                      </a:r>
                      <a:r>
                        <a:rPr lang="ru-RU" sz="1600" dirty="0" smtClean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™</a:t>
                      </a:r>
                      <a: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• Сеть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2G: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(GSM/GPRS/EDGE): 850/900/1800/1900 МГц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3G: 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WCDMA: 850/900/1900/2100 МГц с HSPA+ до 42 Мбит/с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4G: 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LTE: 800/900/1800/2600 </a:t>
                      </a:r>
                      <a:r>
                        <a:rPr lang="ru-RU" sz="1600" dirty="0" smtClean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МГц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• Подключения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Разъем 3,5 мм для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стереогарнитуры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NFC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Bluetooth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® 4.0 с кодеком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aptX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™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Wi-Fi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®: IEEE 802.11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a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/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b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/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g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/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n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/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ac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(2,4 и 5 ГГц)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DLNA®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HTC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Connect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™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Совмещённый порт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micro-USB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2.0 и мобильный порт передачи видео высокого разрешения (MHL)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- Эмуляция бытовых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ИК-пультов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дистанционного управления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• GPS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Встроенный приемник GPS и GLONASS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Цифровой компас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b="1" dirty="0">
                          <a:solidFill>
                            <a:srgbClr val="FF8C00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• Размеры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146,36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x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70,6 </a:t>
                      </a:r>
                      <a:r>
                        <a:rPr lang="ru-RU" sz="1600" dirty="0" err="1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x</a:t>
                      </a:r>
                      <a: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  <a:t> 9,35 мм </a:t>
                      </a:r>
                      <a:br>
                        <a:rPr lang="ru-RU" sz="1600" dirty="0">
                          <a:solidFill>
                            <a:srgbClr val="252223"/>
                          </a:solidFill>
                          <a:latin typeface="inherit"/>
                          <a:ea typeface="Times New Roman"/>
                          <a:cs typeface="Times New Roman"/>
                        </a:rPr>
                      </a:br>
                      <a:endParaRPr lang="ru-RU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37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85720" y="500042"/>
            <a:ext cx="4572000" cy="60016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dirty="0" smtClean="0"/>
              <a:t>HTC </a:t>
            </a:r>
            <a:r>
              <a:rPr lang="ru-RU" sz="2400" dirty="0" err="1" smtClean="0"/>
              <a:t>One</a:t>
            </a:r>
            <a:r>
              <a:rPr lang="ru-RU" sz="2400" dirty="0" smtClean="0"/>
              <a:t> (M8) DS открывает совершенно новое измерение в передаче изображения. </a:t>
            </a:r>
          </a:p>
          <a:p>
            <a:endParaRPr lang="ru-RU" sz="2400" dirty="0" smtClean="0"/>
          </a:p>
          <a:p>
            <a:r>
              <a:rPr lang="ru-RU" sz="2400" dirty="0" smtClean="0"/>
              <a:t>Смартфон оснащен камерой </a:t>
            </a:r>
            <a:r>
              <a:rPr lang="ru-RU" sz="2400" dirty="0" err="1" smtClean="0"/>
              <a:t>Duo</a:t>
            </a:r>
            <a:r>
              <a:rPr lang="ru-RU" sz="2400" dirty="0" smtClean="0"/>
              <a:t> </a:t>
            </a:r>
            <a:r>
              <a:rPr lang="ru-RU" sz="2400" dirty="0" err="1" smtClean="0"/>
              <a:t>Camera</a:t>
            </a:r>
            <a:r>
              <a:rPr lang="ru-RU" sz="2400" dirty="0" smtClean="0"/>
              <a:t> с революционным модулем HTC </a:t>
            </a:r>
            <a:r>
              <a:rPr lang="ru-RU" sz="2400" dirty="0" err="1" smtClean="0"/>
              <a:t>UltraPixel</a:t>
            </a:r>
            <a:r>
              <a:rPr lang="ru-RU" sz="2400" dirty="0" smtClean="0"/>
              <a:t>, двойной разноцветной вспышкой и возможностью записи видео в формате </a:t>
            </a:r>
            <a:r>
              <a:rPr lang="ru-RU" sz="2400" dirty="0" err="1" smtClean="0"/>
              <a:t>Full</a:t>
            </a:r>
            <a:r>
              <a:rPr lang="ru-RU" sz="2400" dirty="0" smtClean="0"/>
              <a:t> HD (1080p). </a:t>
            </a:r>
          </a:p>
          <a:p>
            <a:endParaRPr lang="ru-RU" sz="2400" dirty="0" smtClean="0"/>
          </a:p>
          <a:p>
            <a:r>
              <a:rPr lang="ru-RU" sz="2400" dirty="0" smtClean="0"/>
              <a:t>Ну, а любители автопортретов в жанре «</a:t>
            </a:r>
            <a:r>
              <a:rPr lang="ru-RU" sz="2400" dirty="0" err="1" smtClean="0"/>
              <a:t>сэлфи</a:t>
            </a:r>
            <a:r>
              <a:rPr lang="ru-RU" sz="2400" dirty="0" smtClean="0"/>
              <a:t>» по достоинству оценят широкоугольную фронтальную 5-мегапиксельную камеру.</a:t>
            </a:r>
            <a:r>
              <a:rPr lang="ru-RU" dirty="0" smtClean="0"/>
              <a:t> </a:t>
            </a:r>
            <a:endParaRPr lang="ru-RU" dirty="0"/>
          </a:p>
        </p:txBody>
      </p:sp>
      <p:sp>
        <p:nvSpPr>
          <p:cNvPr id="55298" name="AutoShape 2" descr="data:image/jpeg;base64,/9j/4AAQSkZJRgABAQAAAQABAAD/2wCEAAkGBxQQEhUUEBIVFBUUEhUUFBQWFRcVFBUWFRQWFhYRFBQdHCggGBolHBUVITEhJSkrLjAuFx81ODMsNygtLisBCgoKDg0OGxAQGywkHyQsLCwvLCwsLCwsLCwsLCwsLCwsLCwsLCwsLCwsLCwsLCwsLSwsLCwsLCwsLCwsLCwsLP/AABEIAMcA/QMBEQACEQEDEQH/xAAcAAABBAMBAAAAAAAAAAAAAAAABAUGBwIDCAH/xABNEAABAwEFAwgECgcECwEAAAABAAIDEQQFEiExBgdBEyIyUWFxc5E1gbKzFCMzQnKhsbTB0RUlNFJ0deGCksTwQ0RTVWKFlKLCw9Ik/8QAGwEBAQEBAQEBAQAAAAAAAAAAAAECAwQFBgf/xAA4EQEAAQMCBAMGBAYBBQEAAAAAAQIDESExBBJBUTJhcQUTIoGRoUOx0fAUFULB4fGCIyQzUnIG/9oADAMBAAIRAxEAPwC8UAgEAgEAgEAgEAgEAgEAgEAgEAgEAgEAgEAgEAgEAgEAgEAgEAgEAgEAgEAgEGqS0Mb0ntb3uAQILRtHZI/lLXZ2fSmjb9rkTMGufeHdrDQ22JxH7hMg82ghXBzQ1t3iWE6SSEcC2GVwPdhaUwnPDfd23VinIAlLHGpwysdG6gObi1wqG5anJMHNCRxvDgC0gggEEGoIOhB4hRpkgEAgECea3RM6crG/Se0faUDbPtbYWdO3WYHq5eOvliqrhOaO5DPvDu1mtsjP0Q9/stKYlOeCGXerdg0tBd3McPtATEpzwTv3tWL5rJ39zG//AGnKnvILro3lWC0PDDKYXuya2YYKnqDqlvmUxKxXEpgo2EAgEAgEAgEAgEAgEHjnUFTkBmT+KCgdvt9UzpHQ3WRHE0lvwgtDnyU1cwOBDW60yJOuWiCurTtteMhJdb7VnqBPI1vqa0gDyQJv0vPL8raJn/SleftK1EOdUz0KLMyMnMAk8Tn51V0c81HiyPiYacmAR2NHkqan2xW4FzGhtMTXmvVyeCopxrj+pQwz2Q2hdbHSAx4QyhBBJyJIwu7cvtUytVOEomsrZWlkjcTT15UPBzTq0jgRmEQv3RzPscjrC6R74i6TksZryb2YZA1hp0XxSh1NA6KTrUl2pnK1lGiS9ryjssMk87sMcTC957BwA4k6AcSQg5o2z3r262yOEMr7LDXmxxOLX04GSUc4nrAIHYiROULtN7zy/KTyv+lI932lFIwUTBRGAHUkJ0ByPWK/irHmzO2h8ubZzlaE6EV9RWsQ5zXKfXNsbGAKtCZZSuy7MxtHRHkplcGXajZWJ8ZGEacB9aGx13GbTSP5a77S4vdZxjhc4kuMVQCwk8GlzadjqaAKTDtTOVtKNBAIBAIBAIBAIBAIIZvgvM2a6bS5ho57WwjuleGO/wC0uQcnoBBtilw50VyxNMyWw3mG6Rg+v+ivMnu57nGy3xK4/F2bH1Ua5x8wFmbkQxMURpNRwhvS8PmWN3YeQlNK9te5Ym/R/wC0fVibtiN64+sFcTr4I+LszmVNSRC1pJ4k4slmeJt92J4rho/qbxYr9cRUOb38g37FmeLtx1+zNXHcNT1+0nXdLaJprfE+eZ7nMtnJlvNwkmxW3nGg1HJgCmWZ7F3icxl7KZicTDolG1X7/rx5OxwRF2Fs1pBf1FkTS/Cf7eA+pWGattHONqficSNK5JJTGIalGnoQOtjhc8t+LY4gZYidBwNNdeK05Z800umG2EjB8GaO3lHH6qK6s/CmVgsF4HS02dg7LO532yKLocxct4E+lGtHUyxxfa5zlF0Ib2uK1YTivOV3ZyEDR9TUSZjsje6yF8V+tbyrn1ikDyQBiHJvIrTSha1WWqZdDLLoEAgEAgEAgEAgEAgrnf56If48PtIIHdexVlMcbjZwS6NjiS95qS0EmhdRfn7nGXuaY5uvk/FX/anFc9VPPpEz0jv6HGPZKzDSyxetoP2rlPFXZ/ql5p9ocTP4k/U82XZ+FoGGzwjLhGz8luLtcxrMu0cRdqjM1T9ZLo7vDdGsHcAPwTKc0zvJVZ2FjgQdPyVpq5Zy1br5KuaGxtaHSrjUuoS7WtK1WufduLsxE6Rr16922aV8hxOcSQKZACgr3dqtV2uqcy3XxN25PNM/Zrz/AHj1cPyWeepzm7XPVWm6Ef8A7j/Mv8HeC+/R4Yfr7fhp9I/J0Mq7Ko39aWHxpvdKxuzX4XPNs6bu8pO5R4WlRplHqrCTskN0AkghtcNRq0EnLQE9nGi04YT3Z+QOAI/qCNQRwKInt26KNQeYlFN97dE9yqSgW7wfr8eE/wBiRJWjovpZdggEAgEAgEAgEAgEFc7/AD0Q/wAeH2kCO4ocVnjq4CkDSBqSWx4qU4DLVfmKqOaqrXu/n9duKrlczOMc0+uMz+5LooAcIJOJ4q3TCKkhoPE1I9VRqpTRE4id5/cM0WaZ5aZzmrbt2jPr9vNusLKiprShd3gdXryW7MZjXZ24anmpzO2Jn9/PQqZEDQgGhDubXUtFaA9RqPrXaKYnEx56ej1U26asTEd9POP10YzsAwmmEkZtzyzoDnnmpXGMdGLlMRETjEz0/wB92EbC4gNFSdAFIiZnEM00zVPLTGZOdms0Ty5pkDXFtKAcwUIJo465j+q9du3bqmY5sT9n0rNixXNVM14mY6baazrPp/mSO1QlpBIABybQg1A41GvevPcommdtHjv2qqJzMREdMTE58/P1/wBKr3Qftx/mX+DvBfdo8MP1dvw0+kfk6GVdlUb+dLD4s/uVY3Zr8Lnm2dN3eUnco8Jz2PjY62wCRoezlKuYdHAAnCfJYr8M64037NYmdIOe0sEYvO0CKMMaGSPZHQUafgxeAAMtc1aJ+GMTnTdmYmNJMV1XgYTT5pOYWolK6c6p/sPaDJjdwLxTtIABPlh8lpymMLPuzQKLB6jUUgvTonuVSUC3fj9fjwXexIkrR0XwsuwQCAQCAQCAQCAQCCud/noh/jw+0gR7P/Ix/wAN/wCkr8x+JV/y/KX8/n/zV/8AP8pOkQq6J/zWBuI8AWOJIPUTlQcahapjWmvpG/ydKImardz+mmIzPblmdPXt3zDy7cqgkc5hpnpnoerMfWljtPWE4PSJpmd40+v21j7lsZwgNqA6jyDUUBOEAV0Bo091Qu8aRjrr/b9Htp+GIpzrr12mcdfSPll44VDQ5wqK1Na0BpRtRrxPrSdcRM6s1RzRFNVUZ1137YjP1n5tliIbzm4MQcOmQ0YesV4nTrC3a01jGfPs6cPMU/FTjmz1mI08s99u8F112KOpdIYyMwG4w4Dv616OHs0Z5q8Y9Xu4LhbUTNdyaZjpGYnH6td7sia1rYiDzi4gOxUqPq0CxxNNqmmIonr6ufH08PRRFNqY3md8/wClN7o3UttT/vQfXY7wA+shfVo8MPv2/DT6Q6JVdVT7+tLD4s/ulY3Zr8Lnq2dN3eUnco8Lyy2h0T2vjNHNILTkaEdhyKjTebfK+blnPcZS7FjOZrw7KcKaUyViEq2OsNhimcHYCypq9rXcw9jRSrBXtPZThrlcveSnuzzAwANAAGgGgRhPbtdkFGj3EclFIb0rhPcqkoHsB6fHhO9iVJWhe6y7BAIBAIBAIBAIBAIK53+eiH+PD7SBJcsR+Dw1jcfioyDR37jf8+tfmqrVc1T8Ezr2l+Cu2a/eVf8ATmdZ6T3LnN1PIkdpDsvWVqOHuztan6T+ie5rnazP0n+8CyzAPLKR4g2rgXNxAfvEVqB2rtb4PiY/Cn6S7WbF6n8PTvJQ60N0xRCp4PZXSlBnovR/L+Lna1P0ej3N2Yxyx9v1Y42642f32/mrHsvjJ/DlmOFu9vvH6sDao/8AaM/vA/YusexuNn8Oft+rX8Jc8vrDKa0RsjdK+RgYymJxrx0AFKk9gCR7G4yaoo5NZ84ajgrk9Y+oitDHYaPHOGIVa8ZdZ5uS3PsTi4zmI084T+Eq7x9/0Vjuo/bP+as+7W5e2KZpjEv1NEYimPKHRijsqbf0f2DxbR7oKxuxX4XPds6bu8pO60eFpUaZxaqwzVskl1cFt504uMqKnl2aBRT1Hoo0Q3n0T3KpKB7Ben2+G73cyS1QvhZdQgEAgEAgEAgEAgEFc7/PRD/Hh9pBTez1+QgNa5mB4oMeQFNKdvDq4r9zwd2btqIiekaPjcVw9U5ndYt129sjSzEHAjLr8lxv2aqJ5sYfFu/C1z3YyWUPc0V5N0Tj+81w4pF2aaJiPV1t3JiIjzyY7ullisNpZHNKwwzk64yA0Ac0OGlOCVWrc3I03if1fRmrNcZwcbTPaC+xBs5DZGNx0iZzyKEl5w8Qsxbt/HPaZ6sxMYnRnZzILTa3cq8NY11GgBrRiFeaAFqaaOSiMZzgmrSCi5bA34NGHZ438o4k4iaZipPqWblyYuTjpGGap1OtuteAF2mgHYFwt2+aYhnCCboTW0t/mcf3W2r81c8dXrL70dHR65Oqpd/X+oeJaPdBWN2K9nPls6bu8pO60eFpUaZxaqwzVskV18NVt502uThqoqe3XoFFPcSjRFeR5p7uxVJQXYT0+3w3e7mSWqF7rLqEAgEAgEAgEAgEAgrnf56If48PtIKBFrYWMbyrTkAcTCS3sBDM6d6/VcL7QtUxERVGdO/b0eGq1PNnE/X/AClNx3pDgaC9ocOrEDr3AHy4r7EVVXozGr5nEcP3iUusd4sJFJXU0OROfkvJcsVxvS8MW8bZ+j2SEMMxbJlK0O+SrQ0+jn61imOaIzG3m99M5iJhmJD8QRJ8mKEcidKU/dy9Snu/FGPu3y7sGVLZ6S1MjuaeQoRlTPLPrzTkxNOY+6zGMN09o5NjWYyMLadEj7GpRb5pmrH3/wAuWJkwXtfFm0fNUinSbKe/RtCusTVRE6fk727fbP2/Uj3OEG0Mpp+koqf9LbV+LrnNUz5y+t1h0iuboqXf1rYPEtHugrG7Fezny2dN3eUndaPC0qNM4tVYZq2SK7OH5rbzppchzH5oqe3VoFlT7CclGiO8jzT3KpKCbCen2+E73cyS1QvdZdQgEAgEAgEAgEAgEFc7/fRD/Hh9pBzXY7PicA44QeJ0716+GtxzfFLFczEaJhdAggoHc4kVqM658NCePDh2hfY/mVFiPiqxH76PBdmJ1mU5uSRsmjWt0zcanvA4etfLvf8A6W3M8tET+T5N3iteWin5z+/7piyCN7BidUjqAyXnj2rXOtOjvRcuzGtUfSNBSDQmvN4t0OeWlfXRZn2hdj8SPp/l6OeNvefZlZoIMOQp6/rWf5pfzrVE/Jz5qp8Nefka73sgNSHA07M/X1pPt+u1pMZYi9cpnXEoFfRioWyOy45V40GR4Z9q9dn21au6RpPn+v8Ap7Ld+iqcbDcq0fCYxw/SDPqsVvI+wLxzL6XV0estKm39t/YfFn90PyVjdmvwue7WOe7vKTuUbNKjTOLVWGatj/dvBbedNbkOYRU9urQLKn2FRokvHolVJQXYX0+3wne7mSWqF7rLqEAgEAgEAgEAgEAgrnf56If48PtIOcbPZ5XhpYK6gUIxVFcusaFSq/0y41VU6xJfYrPMHZMzrTNwxOOuWeeo8wvLcimrq892imqMZO8F6zsw4GHMNIOIZhwqOPYfJeX+Epzl454GnO6R3XfVooWlvOpi6TdKDXPLVvmulNqqNHOOFqp0h7+mbQ0jEw84kDnNzoCTTPsPkViuzVMn8JVBPeO1MtnIDwWlwqASDUVodD1r0UW8U4laeEqNkm1z3546eteW5w81StXC1ZNdrvQSnnHNWixNGzdPD1U6wlO5H9oi/j2fcLevqxs+vG7pBGlT7+tLD4s/ulY3Zr8Lnq19N3eUnco8LSo0zjOasM1bHmxWpjek6nn+S1lx5ZS26r0iY7C5+YNCAHGh6sghhZV1aaKB8iUaJLyPNKqSg2wZ/X7fCd7uZJaoXwsuoQCAQCAQCAQCAQCCud/noh/jw+0go6ybvrwc0PFkLmvaHNPKxCocKh3TroszVHd554i3tzQ03jsVbIgDJZ2xAuoC60Q0NdGir1Iqju6Wq4ueGc+jKybvbwlGKKzh4qW1bNARUajKTXMJ7ynu6TpuzO7y8WuwusorStDNDWnXTlEi5TPVnmjOMtEGxlskqWQRuozlDSeE0Zrj+V6PapN2iN6odPdV9pJ7Rs3aA7C4RNc1/JlptUFQ7QRkGXI5HJa56Oks8sxIi2YtJGJoiLagVFps9KuIAFeU41HmszXRnEzBNPkW23YK8IgTLAGBrcTi6eAYW/vGsmQSmuidphIpSrciKWiL+PZ2/wCoW/iuqdXSCjSp9/elh8Wf3Ssbs1+Fz1a+m7vKTuUbNKjTJgVhJP12tNWnqBHnh/JbefKTXJHPGaRCItLi4Yy8O5xqRk09ai6Ss26tAoH2EqNEl5dEqpKC7B+n2+G73cyS1QvhZdQgEAgEAgEAgEAgEFc7/PRD/Hh9pAruCcfBoBx+DxZ0oOg1oA7NVx5c6vhXKdZwrHeDdslrvMQTTNigYIQzMCvLGhw11ccLv7oWqdIy+97Os0e6xnHfvM9mb7tdZZrKLqMwiFrbHaBIHNHKsdiLwTQ4XMa5pGnNApmKyYirxPVxFqqmmcRG0/aMpxe9tbJLCMIDjIxuLQjG4ClRw7F5po5J176Pj2KuauJ3RS78dldKZA1rmWZjsMrDV1J3GpoAcyyoJqKAE9S8FVWadOsv0NVUYQ6OyjED0onXk7CGgc/A1zyA4uJOseRyz8/VFWmZ35Xkq3PuxrWubZyxoa0GRj3BzqB7uTIJaTrzSMjmTUELjeqnnmJ3XONCrb6+YjBJE58hkdHgELi4jEHtJleDm17cgBiNRwzXazT8UTDlE825FuQ+Xi/j2fcLevp9HHq6QRVT7+tLD4s/ulY3Zr8Lnq2dN3eUnco2aVGmcWqsM1bJDdjdFt501uRuiKnl1tyCyp8hCjRJeR5p7lUlBNg/T7fDd7uZJaoXwsuoQCAQCAQCAQCAQCCud/noh/jw+0gy2avSM2KIyYHFkTG0Yc/k281xB1zz718+1fmrPq8dizF2ZyTbU2tkbG2mlnaWNDWmRvRL5G4Hl+ZABxDQ0xk9a9NMzU+1wdm3aiekfYyW7aWSEgzzCU05aRjGtDYmRnnyNoTm4HCBlUDvK3NGsS7cVbibU00Ricbsr3mY98Lo5A8PmhwlpHzntw4TXMVNctMqrwV3eauKfN+fsW+ScsrVd/K2i0sc5zWyWOCJ7ql5a8l7nBr6mhDXh2uYK8k100Wor88/k+1VXHJnpshFguYl1lIcQJLwtIYRhBDo21NG9dQ3On4L1fFMT/8AMOM6zonF0XO1tjhxxYHta0yYg4HOzRO5Ut4Ox4h6j2rjcommZqmJ3n6O8W5rnTr1+aJbeWiR/LyPhIi5UlzZBzWkhsbZI6PqJDRlSNaZimR7cNVRnEby3c4abcTVM9e2g3IfLxfx7fuFvX1Oj5k+J0giqo386WHxZ/dKxuzX4XPNs6bu8pO5Rs0qNM4dVYZq2SO6hotvOm9x1yUVPLsGQUU9RBRoivMc093UqkoJsF6fb4bvdzJLVC+Fl1CAQCAQCAQCAQCAQVzv89EP8eH2kFd7LWGRl2xzNJbilkcWni0jCHAf2AfWvDV8Nc5deEjEzSldlkimgeHwtkkljYHYgH8o0UoAHEBoqCctK1pVeizVnTL6luiJxmdMqnjtTIfhULWua1z3DVpozEQMVSCQNK569q+haszVTE49fyeb+Jt2uaiY77E2ydrf8MsTTI4s+FQNw4jRoMjQaAmgNOPYF4rlFOJmYeCYjCZ7NbTQ2aeV1pldU25+IPrIHMZja1+AfPGIcM8DeNF5P4Wm5w3w4iMRjynf5uUXL3vPdxrTOJ9J2+kn2S7I4poDC98rbNNKZXYyz42dkUpmIqBQksaGaddaLrFMURpvGNfJ7qKIqoqivScaR9Y177H6zXwC1tss0geABi1zb86J41y6joQvRXOac07ufA3vdVTw1/wT9p6VR28/JCb0s1ovKOeWyyyOZA9ruTwANLGtqcOXPzxOoeDDl1/L4WxVRVFU0xnG77V2qm5HLzYidP311lo3JftEX8wb9wt6+r0fnp8To9FVPv60sPiz+6VjdmvwuerZ03d5SdyjwtKjTOLVWGatkkukafktvOnFx8P6qKnl2DIKKeogo0Q3p0T3KpKBbA+n2+G73UyS1QvlZdQgEAgEAgEAgEAgEFc7/PRD/Hh9pBUsW1gMcbidI2Ru6VPiwKN6eEGjXaNz61yuUZpx83rt10xinP79ESve3ONGteSwVa3M9HgCO4DyS3HVriK5xBI6dxZRxBBqczU1ORPYcvsX1bdX/b4mNol8+rWrLZckuG0wONcp4yaa5PbovnzmW5L7vay0SvLhKW/GOYA4F7Dm4HMUcCdRl3rnRbqi3EfJ0tV00Vxkrue+TI4xzvc4ySMHKNIaa4XNq/Ln5HIkV1zzWLtOYy9dniOTScT20+flJxjlhhZIIp5GOe01AzDg9gLWPYThOR1Ar1FeaKr1NWI8Pn93W/apv1+8jGe2dUy3Q7W2ey2OUTyCOkzScXFrmAD1Va7zXujSHlu5uYmnsatzDgbUwjQ3kCO74Db6LTyf1OjEVVG/nSw+LP7lWN2a/C55tnTd3lJ3KPC0qNM4dVYZq2Se6G6LbzpxcbdNFFTu7W5BRqDzGopBevRPcqkoFsB6fb4bvdTJLVC+Vl1CAQCAQCAQCAQCAQVzv89EP8aH2kFHbI7Tizz0nDTFJE+EudHynJY48LZwz52F1CRqRiA1XnnhrcxMTG7zRwtvWZjWct20MLrFyYlks83Kx8o0wvbK3DUgVyyrSo/ouMcP8UxGY/u4TwvxfDmNuv7+i47XZbiMJcBd9CHtYccYq9rAcLedmRibl/xDrXfFfNjGn783p5Ndv39VM7O2myvk+OZEAGggnAyjuUYMiXszoXcfzGKLdcVazP1eemzcirWqZ+cm5vJNtoYwhkfLRgPDwcDSWhzsTXODgKk6nT1L04npL3TnouHanZawssEj4LNHE+yxOk5XIvxsa7CHOOcmI5Z1NTXIgFbqojD4fB+1LvE3KaaKNvHrtvt8/XzxugFzXPZpbrmts8Uz3Q2htnayJ4a3CWNIe8lrjQYiK0PBSzap1z66Pr3aqoxMT5eRv29uKK7zZ22d0+C12OO0OZMQHtLnOwscGgA0pxHWtXIiJxDdEzMapHuP+Xh/mDfuFvWGurpBFVPv50sPiz+6Vjdmvwue7Z03d5SdyjwtCjTOLVWGatknubgtvOnlxDRSVTq7gKf0Uag7sCim69uie5VJQHd8f183w3e6mSVoX2suwQCAQCAQCAQCAQCCud/noh/jQ+0g5iQKbFZRJiGLCQKioyPXV3zRTiiSTIrbZ4C80FBkXEnQBoJJPqCDWQgcbRftpliED55HRilGFxIy6IPWBwB0RiLdEVTVERmd5xrLDlrRZeaHyRBwxYWvLQcy2pAPW0j1K7NaS0268JZyHTyySkDCDI9zyBUnCC4mgqTl2qKsrcf8vD/Ht+4W9E6ukEVU+/rSw+LP7lWN2a/C56tnTd3lJ3KPC0qNMo9QrCVbJRc3BbeZPLi4KSqdXaMlGoPEaim69+ie7qVSUA3fH9fN8N3upklqjovtZdQgEAgEAgEAgEAgEFc7/PRD/Gh9pBzEgEAg2tieKEB2eYIBz1GXkfJEa3Hr14ooBQbJ7Q6QguNaCg0HEnQdpJ7yUGpBae4/5eH+Pb9wt6J1dIIqqN/Wlh8ab3Ssbs1+FzzbOm7vKTuUeFpUaZMOasJOyUXK7RbeZPriOikqnF3HJRqDuwqKa76dzCqkoDu5P69b9B3upklaF/LLsEAgEAgEAgEAgEAggm+6xmW57RhBJjMclB1NkbiPqaSfUg5XQCDJrCdFcJMxBUx03Nwh/MHNoD1udw16R801TNItAkeG1jIwilQH50AAqCaDIDQBFiYJC0jgorxAILQ3JyATxVI/b2mndYLcCfrHmqz1dFC0BRpVe/yWkdifQlonlBoK5uiyH1HyKsM1aw5+tLqucR1pJTGIalGnoQSC5pdF0ead0+uKbTJQTu7Zcgop4jk/zko0ab9kow93UqkoJu1f+vW/Qf7qZJWjo6AxLLs9xICqD1AIBAIBAIBAIEN6sY+N8crQ5j2OY9p0c1wIc094JQcm7bbLOu+0OY13KRE1jfxw8GvHBw8j9QuJTKOKKU2bXVahyrPNhjdTUEnQ55LTnmD5YI5BSrgetDQ5s5auTQW8K0z+tRTtdtn5QEzRMqKUq0aeuqBW647MaufZ4NCXOMbNAMyTTJRcyj2ylssrbYZrPGxrYny4XBtNWNiY1pOoIEzz9NqRGXSMxus6ybQ4uKuFybtvrE68LC9kYrLG5s0I63MrVg7S0uHfRQ3c6TE4jUUNcwdQeoqSsRiMMFFCDbA4A5j7fwWowxVE9Egup8f78jfoyOb+KuHLmnqmt1WYEDBbrWzumB9ppUwvMkUVhmI5l52kd7YX/wDgEXJrvuK0sYa3lI7sMEP20TCZjsaN0pd+k5JnvxCGJwLsIbVz+Y0UHY6TyRun0XlHe4PFTDZZDbapgLI5KqK3AoMkAgEAgEAgECW1w4ggi167OtlriaD3iq1Es4RS3bt4H5mFvqFFrJgy2ndRCdGuHc4pmDU1zbqg3NkkjfJNDUkfu8tDOhaH5cCXfgU0ZmHg2evCPoyg9+L6qkq4hOVsbFeLBSte2sf4wlMR3OVovCzW60MLJBUEUOJ4IHaGsYwE/SDuxOWDAubZORlKnIcArmI2VOrqutwoM1mZVJYrA4BRUB2w3fC1SGVpwPPSoBRx63Die1MQaoTa93FpZ0S13mE5YMmufY21s/0Ve4gqcpzEMtxWhvShf5VTllcwT/B5WfMeP7JTEwk4kusd8Pj1r5LWrnNHY+2ba8gdKiM8skV5bSSTc1hOfHOgTErFPc/bGvdC3CxpFTic46uPWtcuG8rGuyZxosyqW3aw5VWWj/Z2LKlTQgyQCAQCAQCAQeEIMTGgxMA6kGBso6kGp1haeCZGp92NPBXKE8lzNPBMmCd9wNPBMmGo7Ot6lcmGbLgaOCZMFkF1NbwUyFjbIOpRWuS72ngrkJpLmaeCZTBNJcDTwTJgkl2aaeCuTBDPskw/NHkrlMG20bERn/Rt8grzGDfLsFH/ALJvkE5kwxj2FYNIx5JzGDlZNlQ35qmVwkFguTDwUyuD9ZrIGqKWNaoM0AgEAgEAgEAgEAgEAgEAgKIPKICiAogKIPUAgKIPKIDCgxLAg8MQQYGzjqQefBh1IPRAOpBm2MIMwEHqAQCAQf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5300" name="AutoShape 4" descr="data:image/jpeg;base64,/9j/4AAQSkZJRgABAQAAAQABAAD/2wCEAAkGBxQQEhUUEBIVFBUUEhUUFBQWFRcVFBUWFRQWFhYRFBQdHCggGBolHBUVITEhJSkrLjAuFx81ODMsNygtLisBCgoKDg0OGxAQGywkHyQsLCwvLCwsLCwsLCwsLCwsLCwsLCwsLCwsLCwsLCwsLCwsLSwsLCwsLCwsLCwsLCwsLP/AABEIAMcA/QMBEQACEQEDEQH/xAAcAAABBAMBAAAAAAAAAAAAAAAABAUGBwIDCAH/xABNEAABAwEFAwgECgcECwEAAAABAAIDEQQFEiExBgdBEyIyUWFxc5E1gbKzFCMzQnKhsbTB0RUlNFJ0deGCksTwQ0RTVWKFlKLCw9Ik/8QAGwEBAQEBAQEBAQAAAAAAAAAAAAECAwQFBgf/xAA4EQEAAQMCBAMGBAYBBQEAAAAAAQIDESExBBJBUTJhcQUTIoGRoUOx0fAUFULB4fGCIyQzUnIG/9oADAMBAAIRAxEAPwC8UAgEAgEAgEAgEAgEAgEAgEAgEAgEAgEAgEAgEAgEAgEAgEAgEAgEAgEAgEAgEGqS0Mb0ntb3uAQILRtHZI/lLXZ2fSmjb9rkTMGufeHdrDQ22JxH7hMg82ghXBzQ1t3iWE6SSEcC2GVwPdhaUwnPDfd23VinIAlLHGpwysdG6gObi1wqG5anJMHNCRxvDgC0gggEEGoIOhB4hRpkgEAgECea3RM6crG/Se0faUDbPtbYWdO3WYHq5eOvliqrhOaO5DPvDu1mtsjP0Q9/stKYlOeCGXerdg0tBd3McPtATEpzwTv3tWL5rJ39zG//AGnKnvILro3lWC0PDDKYXuya2YYKnqDqlvmUxKxXEpgo2EAgEAgEAgEAgEAgEHjnUFTkBmT+KCgdvt9UzpHQ3WRHE0lvwgtDnyU1cwOBDW60yJOuWiCurTtteMhJdb7VnqBPI1vqa0gDyQJv0vPL8raJn/SleftK1EOdUz0KLMyMnMAk8Tn51V0c81HiyPiYacmAR2NHkqan2xW4FzGhtMTXmvVyeCopxrj+pQwz2Q2hdbHSAx4QyhBBJyJIwu7cvtUytVOEomsrZWlkjcTT15UPBzTq0jgRmEQv3RzPscjrC6R74i6TksZryb2YZA1hp0XxSh1NA6KTrUl2pnK1lGiS9ryjssMk87sMcTC957BwA4k6AcSQg5o2z3r262yOEMr7LDXmxxOLX04GSUc4nrAIHYiROULtN7zy/KTyv+lI932lFIwUTBRGAHUkJ0ByPWK/irHmzO2h8ubZzlaE6EV9RWsQ5zXKfXNsbGAKtCZZSuy7MxtHRHkplcGXajZWJ8ZGEacB9aGx13GbTSP5a77S4vdZxjhc4kuMVQCwk8GlzadjqaAKTDtTOVtKNBAIBAIBAIBAIBAIIZvgvM2a6bS5ho57WwjuleGO/wC0uQcnoBBtilw50VyxNMyWw3mG6Rg+v+ivMnu57nGy3xK4/F2bH1Ua5x8wFmbkQxMURpNRwhvS8PmWN3YeQlNK9te5Ym/R/wC0fVibtiN64+sFcTr4I+LszmVNSRC1pJ4k4slmeJt92J4rho/qbxYr9cRUOb38g37FmeLtx1+zNXHcNT1+0nXdLaJprfE+eZ7nMtnJlvNwkmxW3nGg1HJgCmWZ7F3icxl7KZicTDolG1X7/rx5OxwRF2Fs1pBf1FkTS/Cf7eA+pWGattHONqficSNK5JJTGIalGnoQOtjhc8t+LY4gZYidBwNNdeK05Z800umG2EjB8GaO3lHH6qK6s/CmVgsF4HS02dg7LO532yKLocxct4E+lGtHUyxxfa5zlF0Ib2uK1YTivOV3ZyEDR9TUSZjsje6yF8V+tbyrn1ikDyQBiHJvIrTSha1WWqZdDLLoEAgEAgEAgEAgEAgrnf56If48PtIIHdexVlMcbjZwS6NjiS95qS0EmhdRfn7nGXuaY5uvk/FX/anFc9VPPpEz0jv6HGPZKzDSyxetoP2rlPFXZ/ql5p9ocTP4k/U82XZ+FoGGzwjLhGz8luLtcxrMu0cRdqjM1T9ZLo7vDdGsHcAPwTKc0zvJVZ2FjgQdPyVpq5Zy1br5KuaGxtaHSrjUuoS7WtK1WufduLsxE6Rr16922aV8hxOcSQKZACgr3dqtV2uqcy3XxN25PNM/Zrz/AHj1cPyWeepzm7XPVWm6Ef8A7j/Mv8HeC+/R4Yfr7fhp9I/J0Mq7Ko39aWHxpvdKxuzX4XPNs6bu8pO5R4WlRplHqrCTskN0AkghtcNRq0EnLQE9nGi04YT3Z+QOAI/qCNQRwKInt26KNQeYlFN97dE9yqSgW7wfr8eE/wBiRJWjovpZdggEAgEAgEAgEAgEFc7/AD0Q/wAeH2kCO4ocVnjq4CkDSBqSWx4qU4DLVfmKqOaqrXu/n9duKrlczOMc0+uMz+5LooAcIJOJ4q3TCKkhoPE1I9VRqpTRE4id5/cM0WaZ5aZzmrbt2jPr9vNusLKiprShd3gdXryW7MZjXZ24anmpzO2Jn9/PQqZEDQgGhDubXUtFaA9RqPrXaKYnEx56ej1U26asTEd9POP10YzsAwmmEkZtzyzoDnnmpXGMdGLlMRETjEz0/wB92EbC4gNFSdAFIiZnEM00zVPLTGZOdms0Ty5pkDXFtKAcwUIJo465j+q9du3bqmY5sT9n0rNixXNVM14mY6baazrPp/mSO1QlpBIABybQg1A41GvevPcommdtHjv2qqJzMREdMTE58/P1/wBKr3Qftx/mX+DvBfdo8MP1dvw0+kfk6GVdlUb+dLD4s/uVY3Zr8Lnm2dN3eUnco8Jz2PjY62wCRoezlKuYdHAAnCfJYr8M64037NYmdIOe0sEYvO0CKMMaGSPZHQUafgxeAAMtc1aJ+GMTnTdmYmNJMV1XgYTT5pOYWolK6c6p/sPaDJjdwLxTtIABPlh8lpymMLPuzQKLB6jUUgvTonuVSUC3fj9fjwXexIkrR0XwsuwQCAQCAQCAQCAQCCud/noh/jw+0gR7P/Ix/wAN/wCkr8x+JV/y/KX8/n/zV/8AP8pOkQq6J/zWBuI8AWOJIPUTlQcahapjWmvpG/ydKImardz+mmIzPblmdPXt3zDy7cqgkc5hpnpnoerMfWljtPWE4PSJpmd40+v21j7lsZwgNqA6jyDUUBOEAV0Bo091Qu8aRjrr/b9Htp+GIpzrr12mcdfSPll44VDQ5wqK1Na0BpRtRrxPrSdcRM6s1RzRFNVUZ1137YjP1n5tliIbzm4MQcOmQ0YesV4nTrC3a01jGfPs6cPMU/FTjmz1mI08s99u8F112KOpdIYyMwG4w4Dv616OHs0Z5q8Y9Xu4LhbUTNdyaZjpGYnH6td7sia1rYiDzi4gOxUqPq0CxxNNqmmIonr6ufH08PRRFNqY3md8/wClN7o3UttT/vQfXY7wA+shfVo8MPv2/DT6Q6JVdVT7+tLD4s/ulY3Zr8Lnq2dN3eUnco8Lyy2h0T2vjNHNILTkaEdhyKjTebfK+blnPcZS7FjOZrw7KcKaUyViEq2OsNhimcHYCypq9rXcw9jRSrBXtPZThrlcveSnuzzAwANAAGgGgRhPbtdkFGj3EclFIb0rhPcqkoHsB6fHhO9iVJWhe6y7BAIBAIBAIBAIBAIK53+eiH+PD7SBJcsR+Dw1jcfioyDR37jf8+tfmqrVc1T8Ezr2l+Cu2a/eVf8ATmdZ6T3LnN1PIkdpDsvWVqOHuztan6T+ie5rnazP0n+8CyzAPLKR4g2rgXNxAfvEVqB2rtb4PiY/Cn6S7WbF6n8PTvJQ60N0xRCp4PZXSlBnovR/L+Lna1P0ej3N2Yxyx9v1Y42642f32/mrHsvjJ/DlmOFu9vvH6sDao/8AaM/vA/YusexuNn8Oft+rX8Jc8vrDKa0RsjdK+RgYymJxrx0AFKk9gCR7G4yaoo5NZ84ajgrk9Y+oitDHYaPHOGIVa8ZdZ5uS3PsTi4zmI084T+Eq7x9/0Vjuo/bP+as+7W5e2KZpjEv1NEYimPKHRijsqbf0f2DxbR7oKxuxX4XPds6bu8pO60eFpUaZxaqwzVskl1cFt504uMqKnl2aBRT1Hoo0Q3n0T3KpKB7Ben2+G73cyS1QvhZdQgEAgEAgEAgEAgEFc7/PRD/Hh9pBTez1+QgNa5mB4oMeQFNKdvDq4r9zwd2btqIiekaPjcVw9U5ndYt129sjSzEHAjLr8lxv2aqJ5sYfFu/C1z3YyWUPc0V5N0Tj+81w4pF2aaJiPV1t3JiIjzyY7ullisNpZHNKwwzk64yA0Ac0OGlOCVWrc3I03if1fRmrNcZwcbTPaC+xBs5DZGNx0iZzyKEl5w8Qsxbt/HPaZ6sxMYnRnZzILTa3cq8NY11GgBrRiFeaAFqaaOSiMZzgmrSCi5bA34NGHZ438o4k4iaZipPqWblyYuTjpGGap1OtuteAF2mgHYFwt2+aYhnCCboTW0t/mcf3W2r81c8dXrL70dHR65Oqpd/X+oeJaPdBWN2K9nPls6bu8pO60eFpUaZxaqwzVskV18NVt502uThqoqe3XoFFPcSjRFeR5p7uxVJQXYT0+3w3e7mSWqF7rLqEAgEAgEAgEAgEAgrnf56If48PtIKBFrYWMbyrTkAcTCS3sBDM6d6/VcL7QtUxERVGdO/b0eGq1PNnE/X/AClNx3pDgaC9ocOrEDr3AHy4r7EVVXozGr5nEcP3iUusd4sJFJXU0OROfkvJcsVxvS8MW8bZ+j2SEMMxbJlK0O+SrQ0+jn61imOaIzG3m99M5iJhmJD8QRJ8mKEcidKU/dy9Snu/FGPu3y7sGVLZ6S1MjuaeQoRlTPLPrzTkxNOY+6zGMN09o5NjWYyMLadEj7GpRb5pmrH3/wAuWJkwXtfFm0fNUinSbKe/RtCusTVRE6fk727fbP2/Uj3OEG0Mpp+koqf9LbV+LrnNUz5y+t1h0iuboqXf1rYPEtHugrG7Fezny2dN3eUndaPC0qNM4tVYZq2SK7OH5rbzppchzH5oqe3VoFlT7CclGiO8jzT3KpKCbCen2+E73cyS1QvdZdQgEAgEAgEAgEAgEFc7/fRD/Hh9pBzXY7PicA44QeJ0716+GtxzfFLFczEaJhdAggoHc4kVqM658NCePDh2hfY/mVFiPiqxH76PBdmJ1mU5uSRsmjWt0zcanvA4etfLvf8A6W3M8tET+T5N3iteWin5z+/7piyCN7BidUjqAyXnj2rXOtOjvRcuzGtUfSNBSDQmvN4t0OeWlfXRZn2hdj8SPp/l6OeNvefZlZoIMOQp6/rWf5pfzrVE/Jz5qp8Nefka73sgNSHA07M/X1pPt+u1pMZYi9cpnXEoFfRioWyOy45V40GR4Z9q9dn21au6RpPn+v8Ap7Ld+iqcbDcq0fCYxw/SDPqsVvI+wLxzL6XV0estKm39t/YfFn90PyVjdmvwue7WOe7vKTuUbNKjTOLVWGatj/dvBbedNbkOYRU9urQLKn2FRokvHolVJQXYX0+3wne7mSWqF7rLqEAgEAgEAgEAgEAgrnf56If48PtIOcbPZ5XhpYK6gUIxVFcusaFSq/0y41VU6xJfYrPMHZMzrTNwxOOuWeeo8wvLcimrq892imqMZO8F6zsw4GHMNIOIZhwqOPYfJeX+Epzl454GnO6R3XfVooWlvOpi6TdKDXPLVvmulNqqNHOOFqp0h7+mbQ0jEw84kDnNzoCTTPsPkViuzVMn8JVBPeO1MtnIDwWlwqASDUVodD1r0UW8U4laeEqNkm1z3546eteW5w81StXC1ZNdrvQSnnHNWixNGzdPD1U6wlO5H9oi/j2fcLevqxs+vG7pBGlT7+tLD4s/ulY3Zr8Lnq19N3eUnco8LSo0zjOasM1bHmxWpjek6nn+S1lx5ZS26r0iY7C5+YNCAHGh6sghhZV1aaKB8iUaJLyPNKqSg2wZ/X7fCd7uZJaoXwsuoQCAQCAQCAQCAQCCud/noh/jw+0go6ybvrwc0PFkLmvaHNPKxCocKh3TroszVHd554i3tzQ03jsVbIgDJZ2xAuoC60Q0NdGir1Iqju6Wq4ueGc+jKybvbwlGKKzh4qW1bNARUajKTXMJ7ynu6TpuzO7y8WuwusorStDNDWnXTlEi5TPVnmjOMtEGxlskqWQRuozlDSeE0Zrj+V6PapN2iN6odPdV9pJ7Rs3aA7C4RNc1/JlptUFQ7QRkGXI5HJa56Oks8sxIi2YtJGJoiLagVFps9KuIAFeU41HmszXRnEzBNPkW23YK8IgTLAGBrcTi6eAYW/vGsmQSmuidphIpSrciKWiL+PZ2/wCoW/iuqdXSCjSp9/elh8Wf3Ssbs1+Fz1a+m7vKTuUbNKjTJgVhJP12tNWnqBHnh/JbefKTXJHPGaRCItLi4Yy8O5xqRk09ai6Ss26tAoH2EqNEl5dEqpKC7B+n2+G73cyS1QvhZdQgEAgEAgEAgEAgEFc7/PRD/Hh9pAruCcfBoBx+DxZ0oOg1oA7NVx5c6vhXKdZwrHeDdslrvMQTTNigYIQzMCvLGhw11ccLv7oWqdIy+97Os0e6xnHfvM9mb7tdZZrKLqMwiFrbHaBIHNHKsdiLwTQ4XMa5pGnNApmKyYirxPVxFqqmmcRG0/aMpxe9tbJLCMIDjIxuLQjG4ClRw7F5po5J176Pj2KuauJ3RS78dldKZA1rmWZjsMrDV1J3GpoAcyyoJqKAE9S8FVWadOsv0NVUYQ6OyjED0onXk7CGgc/A1zyA4uJOseRyz8/VFWmZ35Xkq3PuxrWubZyxoa0GRj3BzqB7uTIJaTrzSMjmTUELjeqnnmJ3XONCrb6+YjBJE58hkdHgELi4jEHtJleDm17cgBiNRwzXazT8UTDlE825FuQ+Xi/j2fcLevp9HHq6QRVT7+tLD4s/ulY3Zr8Lnq2dN3eUnco2aVGmcWqsM1bJDdjdFt501uRuiKnl1tyCyp8hCjRJeR5p7lUlBNg/T7fDd7uZJaoXwsuoQCAQCAQCAQCAQCCud/noh/jw+0gy2avSM2KIyYHFkTG0Yc/k281xB1zz718+1fmrPq8dizF2ZyTbU2tkbG2mlnaWNDWmRvRL5G4Hl+ZABxDQ0xk9a9NMzU+1wdm3aiekfYyW7aWSEgzzCU05aRjGtDYmRnnyNoTm4HCBlUDvK3NGsS7cVbibU00Ricbsr3mY98Lo5A8PmhwlpHzntw4TXMVNctMqrwV3eauKfN+fsW+ScsrVd/K2i0sc5zWyWOCJ7ql5a8l7nBr6mhDXh2uYK8k100Wor88/k+1VXHJnpshFguYl1lIcQJLwtIYRhBDo21NG9dQ3On4L1fFMT/8AMOM6zonF0XO1tjhxxYHta0yYg4HOzRO5Ut4Ox4h6j2rjcommZqmJ3n6O8W5rnTr1+aJbeWiR/LyPhIi5UlzZBzWkhsbZI6PqJDRlSNaZimR7cNVRnEby3c4abcTVM9e2g3IfLxfx7fuFvX1Oj5k+J0giqo386WHxZ/dKxuzX4XPNs6bu8pO5Rs0qNM4dVYZq2SO6hotvOm9x1yUVPLsGQUU9RBRoivMc093UqkoJsF6fb4bvdzJLVC+Fl1CAQCAQCAQCAQCAQVzv89EP8eH2kFd7LWGRl2xzNJbilkcWni0jCHAf2AfWvDV8Nc5deEjEzSldlkimgeHwtkkljYHYgH8o0UoAHEBoqCctK1pVeizVnTL6luiJxmdMqnjtTIfhULWua1z3DVpozEQMVSCQNK569q+haszVTE49fyeb+Jt2uaiY77E2ydrf8MsTTI4s+FQNw4jRoMjQaAmgNOPYF4rlFOJmYeCYjCZ7NbTQ2aeV1pldU25+IPrIHMZja1+AfPGIcM8DeNF5P4Wm5w3w4iMRjynf5uUXL3vPdxrTOJ9J2+kn2S7I4poDC98rbNNKZXYyz42dkUpmIqBQksaGaddaLrFMURpvGNfJ7qKIqoqivScaR9Y177H6zXwC1tss0geABi1zb86J41y6joQvRXOac07ufA3vdVTw1/wT9p6VR28/JCb0s1ovKOeWyyyOZA9ruTwANLGtqcOXPzxOoeDDl1/L4WxVRVFU0xnG77V2qm5HLzYidP311lo3JftEX8wb9wt6+r0fnp8To9FVPv60sPiz+6VjdmvwuerZ03d5SdyjwtKjTOLVWGatkkukafktvOnFx8P6qKnl2DIKKeogo0Q3p0T3KpKBbA+n2+G73UyS1QvlZdQgEAgEAgEAgEAgEFc7/PRD/Hh9pBUsW1gMcbidI2Ru6VPiwKN6eEGjXaNz61yuUZpx83rt10xinP79ESve3ONGteSwVa3M9HgCO4DyS3HVriK5xBI6dxZRxBBqczU1ORPYcvsX1bdX/b4mNol8+rWrLZckuG0wONcp4yaa5PbovnzmW5L7vay0SvLhKW/GOYA4F7Dm4HMUcCdRl3rnRbqi3EfJ0tV00Vxkrue+TI4xzvc4ySMHKNIaa4XNq/Ln5HIkV1zzWLtOYy9dniOTScT20+flJxjlhhZIIp5GOe01AzDg9gLWPYThOR1Ar1FeaKr1NWI8Pn93W/apv1+8jGe2dUy3Q7W2ey2OUTyCOkzScXFrmAD1Va7zXujSHlu5uYmnsatzDgbUwjQ3kCO74Db6LTyf1OjEVVG/nSw+LP7lWN2a/C55tnTd3lJ3KPC0qNM4dVYZq2Se6G6LbzpxcbdNFFTu7W5BRqDzGopBevRPcqkoFsB6fb4bvdTJLVC+Vl1CAQCAQCAQCAQCAQVzv89EP8aH2kFHbI7Tizz0nDTFJE+EudHynJY48LZwz52F1CRqRiA1XnnhrcxMTG7zRwtvWZjWct20MLrFyYlks83Kx8o0wvbK3DUgVyyrSo/ouMcP8UxGY/u4TwvxfDmNuv7+i47XZbiMJcBd9CHtYccYq9rAcLedmRibl/xDrXfFfNjGn783p5Ndv39VM7O2myvk+OZEAGggnAyjuUYMiXszoXcfzGKLdcVazP1eemzcirWqZ+cm5vJNtoYwhkfLRgPDwcDSWhzsTXODgKk6nT1L04npL3TnouHanZawssEj4LNHE+yxOk5XIvxsa7CHOOcmI5Z1NTXIgFbqojD4fB+1LvE3KaaKNvHrtvt8/XzxugFzXPZpbrmts8Uz3Q2htnayJ4a3CWNIe8lrjQYiK0PBSzap1z66Pr3aqoxMT5eRv29uKK7zZ22d0+C12OO0OZMQHtLnOwscGgA0pxHWtXIiJxDdEzMapHuP+Xh/mDfuFvWGurpBFVPv50sPiz+6Vjdmvwue7Z03d5SdyjwtCjTOLVWGatknubgtvOnlxDRSVTq7gKf0Uag7sCim69uie5VJQHd8f183w3e6mSVoX2suwQCAQCAQCAQCAQCCud/noh/jQ+0g5iQKbFZRJiGLCQKioyPXV3zRTiiSTIrbZ4C80FBkXEnQBoJJPqCDWQgcbRftpliED55HRilGFxIy6IPWBwB0RiLdEVTVERmd5xrLDlrRZeaHyRBwxYWvLQcy2pAPW0j1K7NaS0268JZyHTyySkDCDI9zyBUnCC4mgqTl2qKsrcf8vD/Ht+4W9E6ukEVU+/rSw+LP7lWN2a/C56tnTd3lJ3KPC0qNMo9QrCVbJRc3BbeZPLi4KSqdXaMlGoPEaim69+ie7qVSUA3fH9fN8N3upklqjovtZdQgEAgEAgEAgEAgEFc7/PRD/Gh9pBzEgEAg2tieKEB2eYIBz1GXkfJEa3Hr14ooBQbJ7Q6QguNaCg0HEnQdpJ7yUGpBae4/5eH+Pb9wt6J1dIIqqN/Wlh8ab3Ssbs1+FzzbOm7vKTuUeFpUaZMOasJOyUXK7RbeZPriOikqnF3HJRqDuwqKa76dzCqkoDu5P69b9B3upklaF/LLsEAgEAgEAgEAgEAggm+6xmW57RhBJjMclB1NkbiPqaSfUg5XQCDJrCdFcJMxBUx03Nwh/MHNoD1udw16R801TNItAkeG1jIwilQH50AAqCaDIDQBFiYJC0jgorxAILQ3JyATxVI/b2mndYLcCfrHmqz1dFC0BRpVe/yWkdifQlonlBoK5uiyH1HyKsM1aw5+tLqucR1pJTGIalGnoQSC5pdF0ead0+uKbTJQTu7Zcgop4jk/zko0ab9kow93UqkoJu1f+vW/Qf7qZJWjo6AxLLs9xICqD1AIBAIBAIBAIEN6sY+N8crQ5j2OY9p0c1wIc094JQcm7bbLOu+0OY13KRE1jfxw8GvHBw8j9QuJTKOKKU2bXVahyrPNhjdTUEnQ55LTnmD5YI5BSrgetDQ5s5auTQW8K0z+tRTtdtn5QEzRMqKUq0aeuqBW647MaufZ4NCXOMbNAMyTTJRcyj2ylssrbYZrPGxrYny4XBtNWNiY1pOoIEzz9NqRGXSMxus6ybQ4uKuFybtvrE68LC9kYrLG5s0I63MrVg7S0uHfRQ3c6TE4jUUNcwdQeoqSsRiMMFFCDbA4A5j7fwWowxVE9Egup8f78jfoyOb+KuHLmnqmt1WYEDBbrWzumB9ppUwvMkUVhmI5l52kd7YX/wDgEXJrvuK0sYa3lI7sMEP20TCZjsaN0pd+k5JnvxCGJwLsIbVz+Y0UHY6TyRun0XlHe4PFTDZZDbapgLI5KqK3AoMkAgEAgEAgECW1w4ggi167OtlriaD3iq1Es4RS3bt4H5mFvqFFrJgy2ndRCdGuHc4pmDU1zbqg3NkkjfJNDUkfu8tDOhaH5cCXfgU0ZmHg2evCPoyg9+L6qkq4hOVsbFeLBSte2sf4wlMR3OVovCzW60MLJBUEUOJ4IHaGsYwE/SDuxOWDAubZORlKnIcArmI2VOrqutwoM1mZVJYrA4BRUB2w3fC1SGVpwPPSoBRx63Die1MQaoTa93FpZ0S13mE5YMmufY21s/0Ve4gqcpzEMtxWhvShf5VTllcwT/B5WfMeP7JTEwk4kusd8Pj1r5LWrnNHY+2ba8gdKiM8skV5bSSTc1hOfHOgTErFPc/bGvdC3CxpFTic46uPWtcuG8rGuyZxosyqW3aw5VWWj/Z2LKlTQgyQCAQCAQCAQeEIMTGgxMA6kGBso6kGp1haeCZGp92NPBXKE8lzNPBMmCd9wNPBMmGo7Ot6lcmGbLgaOCZMFkF1NbwUyFjbIOpRWuS72ngrkJpLmaeCZTBNJcDTwTJgkl2aaeCuTBDPskw/NHkrlMG20bERn/Rt8grzGDfLsFH/ALJvkE5kwxj2FYNIx5JzGDlZNlQ35qmVwkFguTDwUyuD9ZrIGqKWNaoM0AgEAgEAgEAgEAgEAgEAgKIPKICiAogKIPUAgKIPKIDCgxLAg8MQQYGzjqQefBh1IPRAOpBm2MIMwEHqAQCAQf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5302" name="AutoShape 6" descr="data:image/jpeg;base64,/9j/4AAQSkZJRgABAQAAAQABAAD/2wCEAAkGBxQQEhQUEhQWFRUUFBUUFRQYGBkVFBQUFBUXFxQXFxgYHCggGBwlHBUVITEhJSkrLi4uFx8zODMsNygtLisBCgoKDg0OGhAQGywkICQsLCwsLCwsLCwsLCwsLCwsLCwsLCwsLCwsLCwsLCwsLCwsLCwsLCwsLCwsLCwsLCwsLP/AABEIAOkA2QMBEQACEQEDEQH/xAAcAAACAgMBAQAAAAAAAAAAAAAFBgMEAQIHAAj/xABMEAABAwIDAwcJBAYIBAcAAAABAAIDBBESITEFBkEHEyJRYXFyMjM0gZGhsbLBI0Kz0RQWUmJzgiRDRIOEwuHwF1OSkxVFY8PS4vH/xAAaAQADAQEBAQAAAAAAAAAAAAAAAQMCBAUG/8QAOxEAAgECAwUFBwIEBgMAAAAAAAECAxESITEEE0FRYQUycZHBIoGhsdHh8BRCBiMzUhVyosLS8WKS4v/aAAwDAQACEQMRAD8A7Dtra8dJHjlNhezRxc7gAsykoq7GlcX49uT1GbBgbwJv7h9T7FyyqSZVRRkun1x+4fks3Zo0NfUN4/H6FPE+Zlmh3gnbqL+1PHJcRWXI1/XF7fKb8PyRvpBaJh/KBGzzlm95A+JC1GrN6CajxLMe/cJz4H/fWnv3yDAuZL+vdONSff8Aknv+gYDH/ECj4ucPUtKshYGSRb+0LjYzYfE11vWQDZaVWIsLGKlqWStD43tex2Yc0hzSOwjIqidzJKgDyANZHhoJJAABJJyAA1JKAOeU29820qp0VIxwpmAjncRjdK7KxxWuyMBwJIzzbqSWiLk5aG0ktRmi2ObdOVxP7oAHteHOJ7cSxZGsyX/w22k0w7i36sQOxqaWQaVEn8wDvhZGJhhInPqG6TNPfH/90Y3zDCiJ20qlvGJ3fdvwBRvGLARO3iqG6xRnuefqAnvWLAQzb4Sj+z5+JpHzBa3osJF+vhb5VOfU4/RpT3vQWEmZyh09unHM08egSB6zb4J7xCsXtk770VS/m452iTL7N4MbjfTDiADvUStppiGJMDyAOZ70ONZXsjObIrgDh0TZ3tcD6mhclWV5FYLIbaWAAABTKlnmgmBG+nBTEVJ6MFBmwFrtnjqQ0mJo5PvtJzE8ocNGtLAeLSOH8111UUlA553xA7cqZz2TgkkNewjWw5wSFwHZ0Qfap7QtGVp8gxLcLmKlckpiLVE3pZoENuxa2ShPPQ3LCQZofuyN4kDQPA0PZY5LUJ4WDVzrlJUNlY2RhxNe0OaetrhcFdqdyJKgBW5Q3l1PHTNNjVzMgdbXmrOkm9rGOb/Mp1ZWiagrsk3QpAyEyAAc692G2gijc5kIHYQDJbrlcsJWSRrV3DZSNFavLsBweVw4+5AMFPqJgPvk3Gkdvi1KyEmyvNtCQWuGjxf6JWHdlSbaZ7DlwB+pSsFypPXni22V83f6FFhXKFRWjqPqz/JFguDZa5pl5qxDuaEtza2Euw211RbK5m4BZt+KSbmhcOcC5hNrOAv25GwJ9So6bSuZUkzaqaDkc0kMeeTfepxeKSdxdcHmXuN3AgXMZPHIEjuI6lSMuAmdKVBHEYtj18tVI5leIybvFoGus17nODczna+vFcrnC+cfiUUZcxjg2BtYf+aMPfTM/NGOn/b8TWGfMtN2btcaVtO7xQhvwaU70+QsNTmYdBtpuklC/ru2QH3NCf8AL6itU6Gr5tst1hon9znt+ZwRan1D+Z0KFVtPag8rZ8bvBO0fElGGHMV58hX3kfJUttV7LfZlyHNlBLeuxaAbdl7LUUl3ZGW3xQJgrmU8fNsoqmNty7yMVyeJcTc8PUFiUHJ5yQ1K3Apzbcj4slb4mW+BWdxLp5m94iuNtwH79u9rh9E9zPkGNF2i2rBcfasHe4D4rLpzXAMSHfZFVHI2zXsdcWycD8CsNNGk0OvJtUE0z4j/AFEz4x4XWkb85HqXVRd4kp6jYqmRI5Q9nOqZ6GMTSw9Kd2OM4XXEYAz4alSqywrS5qKvlc4RQ7ybQYC2CpqsLMg1rnvDQDYZZgDJWeHjYk5qOrsXW7/bWj1qpv5o2H5o0YYMaqLgyzHyr7TbrPG7xRR/QBG6i+BpSkXI+WLaA1FM7vjcPhIs7mI8ci0zllqvvU0B8JkZ8S5ZdBcx71m55YHHyqNp7pz9Yis7jqG8PHlQgd5dI8dzmP8AiGo3D5hjRo7lCpHawzN/ljt7pLpbmQY0Qu3soTJzl5A7AI82OPQBxAWFxrxRup2sGJAKnnoG1HPCoJLQQxjmvaG3BGpbnkStSxtWaMpJBSTbdO7SaP8A6rfFYws1cjp9rMjeySORhdG9r22cNWm/X2J2Yjv36wRdqpiQWE3Yh/pB8DR7C4fRcT1LIcotEFCQJiMhMDz0CKFSECF3bLfs5PA75SmtTL0AE7eiPCPgpy1EA6tqSNA2SIHUA+paTAxFs6J56UTD3tH5LSnJcTNkGqXc+ilHTgb3tLmfKQmqs1xDAmOvJNQMpjWxR4sAljcA4l1rsI1Of3Qr0pOSzMSVmdCVTItbz+k0XfP+GFz19EUp6nGOShpMtVb9lnzyKXaHdj7zwe2O5DxfodHMR6l5dzwbkL6Jp1jae9oP0TUnzNqclo2VZdiwO8qniPfG38ltVZrST8za2iqtJPzKsm6tGdaaL1Nt8FpbTVX7mUW27Qv3vzKsm5VE7+oA7nPHwctrbKy/cUXaO0r93yKsm4FEdGyDukd9brS26tzXkbXam0LivIx/wxpHMc4SVDSOosc3svdnb1hWhts8Lb+R1U+0qjpuTSy6P6lV3JQwtxieRouAMTWm9zbs61pbZUw4nFfE3HtCvgxuCtlxfHzKG0+R2WIgmpb074ehe9hc6O6lqptU4WxR16/YrW7Qq0bY6az0tL38gdNyV1ABImjIGtwRl18Vn9crZxfwMf4ukm3TeXVC7vJulNQsD5SwhzsAw4r3wl2Yc0cAr0dqjVeFJrxOrZdvp7RJximms80dc513Wfas3PSDew/Pnwf53KL1KIc4tEGzcJiMpgDq+ukD8EUbX4Wh78T8Bs4uADQGm56J1sNPUpTjG2Li7IlKbTsjWSdroxJo0sD8+DS3Fn6lpqzsavdXOU7b3hlqHOwudHHmGtBwnCdC8jO56tB710xpJLM5pVG3kA9nb0vFSymecTXuawPc7NjnZNF7ZjyRnpdZqUU1dGoTfEPVjLE9i4y6BzwtASUozQIa9k6JGkMfJ156u8cPyuXTQ0ZKeo8K5gWt5/SaLvn/AAwuevoilPU45yReeqvDH88ij2j3I+88HtnuQ8X6HTmtJvYaZnszsvLUW80eCotptcNTLIy7JoJ7ACT7kRi5ZJDjCU3aKb8MzUi2RFj1HIpNW1MtNOzMFIRhAjWw7EBc9hCLsLs1k0Otuq5t2IcnYUpywvMo83fr9pUMUjlxzeVzOf7Ts+0p7yXMe+qc2IvK/f8ARorkn7bjn/VvXo9mzcqjvy9T3Ow6kp15Yn+31QxLvPrQ/sPz58P+dyk9SkRxi0QbNwmIymAt7cc9tSMBLS6NovbIjE6+fYfitOpgUVhvd+RN0sbk72sjO1Y3SUD2t8p9IQB1uMOQ9uSb73vEu57jh9btACNxvoLjtvp+S7DkSE7pvcLXMjnC1tS8nK3bchIqdo22PtZPG723N158tS60AsgQM3ptUCGnZKRpDJydeervHD8rl00NGSnqPCuYFref0mi8U/4YXPtGiKU9TjvJH56r8MfzyKXaHcj7zwe2e5DxfodUhkJa8cAwZAAC+NmZtqe0rgjJuMlwt6o8qnUk6c48Lf7o+b6mHZRt/ec4ntw2A+J9qy8qa6t/AxLKgkuLd/da3qZkGIRknM3aSewixPqd7kSWJRv4fnmOaxxpt6u68nl8/gYi6Ie4agtaD1YsVyPU059qI+ypNa6fnkFP+XGclqrJPxvmvL4mHuxMu43LXBt9ThcCc+u2E+1DeOF5cHa/R/8AQSlvKeKWqaV+Nmn8rfElcbyOYQMAxWFh0WgEtcDr1G9879qo7ubg1ln5c7ltarpNLDnwWStk768ne+ZRC5DzyKpPRWZ6EquUQhQbKe57HsbhFsRa82z0y1JB1XVR2WcpRnFW6M9HZez6s6kKsI2WtpZeWrs9QdVUZhu2Ty8rAaBv7RPG+gA7b9S5alHdZT19OfvPPrbM9nWCr3uCWlufW/D48jnfK/6LF/HH4b12dl/1H4Hp9gf15f5fVDHZeifYDDsj0g/w2/EqT1KIbotEGzcJiMpgayRg6gG2lxdNNrQy0nqVKhIDk++/J2Z3F9LIGYnYnROvguTmWkacTaytGrbJknTzuiru5uOyheJpH89M3OPo4Y43cH5kl7hw0AOeZslOtlZAo8y9VhcxsGShaGbU+qAGfZKQ0MvJz52u8cPyuXTQ0ZKeo8K5gWt5/SaLxT/hhc9fRFKWpx3kj89V+GP55FLtDux954PbPch4v0OpQaSeD/OxedDSXh6o8el3Z/5f90TLheMW+651+wOtY+4ptXgrcH8xtOVFW4N399rfJnpWnDG22eZt4iAPh70STwxjx+oVIvBCHHN+by+Rhg6Eg4gsdbuxNPzBJdyS8PVeoop7uceKafldP5m0IBaAdHSsHqaDi+cJwSw58Wvz4mqUU4JS0cl8E7/NG0crnSYD5JdhLPugX4DhbX1LUZSc8D0va3D8RuFScq26l3W7YeCXRcLalILmscNmWaWNrXMfIQG4rAEA4jexJB0aOJVqUYpqc3lfz+3U6dnhTjKFSs0lfJZO/nolxfkUYo5TMLeeLr3uDnre44W9y54qq62XeucUIV5bUkv6jet+OuvL0DVTFM6QNniY+4s2RrXFrCdLkWyvqD1r0KkKsp2qwT5NXyParU9pnWUdppxldZSSdl4vLK+qduaZyHlf9Fi/j/8AtvUuzP6svD1Idgf15+HqhjXon2Ae2BnIDx5pn1UiiHCLRBs3CYjKYHnIEUqhAgPWIEAq0LLEA6tZAFzJjPQapiGbZJ0SNIZuTnztd44vlcumhoyU9R4VzAs70H+lUPfP+GFz7RoilLU4/wAkXnavwx/NIpdod2Hv9Dwe2O7DxfodQIb1nX3exec1Cx47VO2T/PI3aGggteQcs8xkdc1r2U8pFEqcXeM2vh4mjgL+V23Ot7X+Ky0r6+8nJLFdS9/W31NmtANw+x9/bxzWkkndSNxgovFGef51PPGInE8Gwy6iLE5BKSxPOWgpxc28U9NPsaOqHZi/ZewxEaeVa/vWHVlz+vnqTlXqZq/S9le3jqac6bYb5dXvSxyw4eBjeywYOBG+qbk18eMNvhOIsIvmRlqFh1Y2wzje2mdictohZQqQxW0zaavroWdm7Qp4zfmntNwQQ7GRbtNrDM5cbq9DaKFPPC0/G/0OrY9t2Ojnu2nfVO/ztbrzC7t6IrZNf3WGfvXZ/iVK2jPVfb2z20l5L6nF+WA3pYv44/DkXN2ZnVl4epwdgu+0TfT1Qa/TGr0D68Zt3vLH8Jn1UiiG+LRBskCYjKYGHIEU6hAgPWIEA6xZYgHVrIAuZMZ6DVMBk2SkAz8nPna7xw/K9dNDRk56jwrmBY3p9Koe+o/DC59o0RSnqcV5NK4wyVJDA/EIxmS21nv6gev3L0KWwU9ryqNq3LqeZttKNRLFw62OiwbaBNnxFp7JAf8AIqy/hyja8aj8keTLZaS4Pz+wTppo38HD+YH/ACrkqdhRj+5+SJvZ6XXzX0NTM27hhdcC/lA39yX+Aqye8+Als9J8X8AVBvFCWSPe2VnNOs4YQ7qzFiMs+rgtS/huon315G5bFTukpPPovqWtn7SjqGl0POSNb5Ra1htfr+0UZdgSja9WOfRmJbCl+5/+v/0SfpcfHnB3sH0eUn/D1bhOPxM/o4/3/D7mJqyJnlPI72n6ErK/h7aZd1x8/sL9F/5LyYMl2vT3883W3kyE+5hWZfwr2g3e0fM457C3JvHH/V/xLlA0T35t7DYXNw9th1kuYFyVv4f2yj30vc7ij2dUk7RlH/V/xKlLtCGXFzc8bsHlEY7D1ltinL+He0I6w+KCXZtWOrj5/YT+V4A0cRDmuBnGhv8A1cnBU2Xs7aNlm5Vo2yser2Ls06VaTlbTg78UT/owWz6keN3vLH8Jn1UyiG+JBskCYjITAw5AinUIECKxAgHWLLEA6tZAFzJoZiHVMBj2UkA0cnPna7xw/K9dNDRk56jwrmBY3p9KofFUfhhc9fRFKWp86bEqXRveWnjnkCMnG17r2+z5NN26HDtEU7XHeh2659ucPZxsB8fevbpwTWSOGcHbXzGOirmk3abZ6H/eaxUpSStJHJUQVlfezuP0XKlbIgnmUX0bTzuXnGZ9p7lbeP2ejLYha3YgAdOxvROEgkXF8iP9966JqMdFxL1ZN2ZvuxJKDO1srjZhFnHHhPZivY9oWalKmrX5jqS0djG79ROeeL5cYbG4Wc1rrHrzbrknKjFWTerXQzVcUlZATdqonHPP524bGR5LSL6/s9i7qlKOSnnn4fIjWcVbCrfnUn3cp3c1PK5znOLcAuTx18r1J1WlKEVzuYrSV0kg1s6kbDAIxq7N3+p4rnqzc6uLgtCMpOTuxU5UKkGGNg0bID2eQ7815XakGqCk+MvRno9mf1H4eqGFfKH0A5bveWP4TPqplEN8WiDZIExGUwMPQIpVCBAmrQICViyxAOrWQBUyYzEOqYDFspIBo5OPO13jh+V66aGjJz1HlXMCvvV6VQ+Ko/DC56+iKU9Tge5zXc5LgdhNx6xidde1sLaxZcjirxi7XYwzgl2EtDnHIODQC46cDa+S9eFXDwORRT0YS2c1pbxy0sPbe66N65fclKi3oGaJx0By4f8A4oVLatHHOi73L0L36WB+KhJR1uCUkAIAYqpxwOAcNQbg3P8Av2rsccVO6fIu84I32Q9jJZehIC4Z3F7nPMLNWMnHVBLuoq0dTFHHP0Xgm4PQz6R6uKru5ynG1teZmqsgPsyaFlLKQ42de/QztbPKy6XjlKLtzZKcbzSLuyJGR0rRcm+Zs21/cszhJ1F4EqmcmZftUZ4WOcbZZfktrZ3ldpGVmI2+VQ6RgLm4QX5Z3N8Lu36Lze3Y4dnjFf3ejPW7PilN+A9r4o9oct3vLH8Jn1UyiG+LRBskCYjKYGHoEUp0CBNWgQErFliAdWsgC5kxmsWqYhg2UkMauTjztd44fleumhoyc9R5VzAr70+lUPiqPwwuevoilPU+ZYZXNcS0kG5zBtxPUvQpOxzTSeoRpqyU2tI/s6TvzXfTqM53TjyQybJM50e6wzsS7U9h9a9GlWiu8QlRi+CGCmbL+2fYutzptd0i6K0C1LHLe+I9+X5LmnKnyM7h9SatopcjzmX7NgfiOxTp1aeawm1RklmynT0kwLiHAA63aFadWk0k18TSoytqUdoQTxNuC3E51rlh7b54lelOjN2d7eP2FOjPLr4FNkM7ogDgNzcjCQNPErOVGM7q/wCe4jKjNu/ovoa7SbKxgbYWFjkXAZZdadF05Sbu/gSdCpe7A8lZI0Ecy12YJ6djp1W0Wq04ReUmVp0pLl5fcVN6K4vbhMWA48WLFiJ6JFswL63XgdrVscIx6/U9LZotN3t5fdnRF8ueiOuyPPkfuN+JU2bQ1xINEoTAymBq9AinUIECKtAgLWLLEA6tZAFzJjNItUxDDstIY1cnHna3xw/K9dNDRk56jyrmBY3p9KofFUfhhc9fRFKep85bGo+ddJ1g5esu/ILvpsg1cYtlQtYcLwNTlnnYWI0uV1QqE5pINsrmRgWPqcLEZ69dtRYJS2mEXnL1+XqQ3kLZZl2k2i59sItkc+/tOvsUKnaqirRXn9F9TlqV5Lur1GChAcBicT2XyXA+1asmcUnOo7NhiN8Y4Ala/VTktTaowXiRGWJt8TeGVhqeF0t5BpNydyyp0Ir27larrYiB+03hhLgewEhuHPjYrDnR/va95irT2VpZkjXxuF7N06kqe01IXtJtHP8Ap4PODsCdp0THeS71f6qku2a1LRiUalPuyFTaMTWHPtsD18MxwXRR7f3i/mK3h9Pud1HaW17SEnfHBzYwm7sYuMtC12dwbagq9baI1opxd/zkenRlGWaOmc23qC8s6xj2R58+AfEqTKRGyJBolCYGUwNXoEANn7bjqWF4IZaSWPC5zQ4mKR0ZNr6EtNlpxsZTuRVhWQA1YssQDqisgC5kxmkOqYDDstIBq5OPO1vih+V66aGjJz1HlXMCxvT6VQ+Ko/DChX0RSnqfOGx5sLpNczoONidV0uo4LKxyVL8AsyY3v5PdkfWVy1K05ZNnPImimAOQJK5ndk3G4Tpa62vsupuDJOmEI9u2yBK1GhxYt0y9BtvrPvVcJlUmiOfbmeqThkJ0W9QdJt27jn2exc+6vInKg7kZ3jLeK7VTyCOztFafeIu0JXJVopmns/MH1e1ucFnaqMaDibhRsK2329EH976Fehs2tjv2bJnXubCdz0Bi2R58+AfEqTKRGyJBolCYGUwNXIEc13X3ToqiGWSanZI+Srq8T3C7sqiRoAN8sgNFWU2mSUUwRJs6Gp2Q2ednOyRUkwZI4kvAi5zDnfM9EZoxWnkK3slXaWy4aaixRM5sSim59zSQTGXMxk55ZOde3AlLE3LPrYLZFKGmoBI0wcxjB6OB4Lr9gxZ8VlyqWs7jSiWplI2aw6pgMOy0gGrk487XeKH5XrpoaMnPUeVcwK+9XpVD4qj8MKFfRFKep81bOqjFIXjVrw4d7XEhVqK9jmmrjPSbTnkJeIo3YcbX3aLEhzCcWfSthapONibViSaunAf9gG2Y6NzgwjAAC15BBsDr2LNhMrS7zPc6/NxHW/R8oEWsc8x2J2A9Ht91783FkDlhyuSM7X16IQImG33kNbgjOENAuMyGg5E37VqKuFjLt4ZAcRjhJGeYGov+8qOJqwIg2+8E3ihOI3IsMuiG5WPZfO+ZusKOYOJS2ptAyPLsLWA6NbawA001PWVSwsOZRZVHrUJQuGBG7qi/FZwCwFPaM5LbHgb+4qtONmVpqzO2KR1B/ZHnz4G/EqTKIbIkGiUJgZTA0egRQdE1gs1oaLk2AAFybk2HEnNBkD1NOwNwBrQyxGAABtjqMOljc+1FwA9YwWtYWta1sraWt1W4LLELk9BE03bFG0jQhjQR3EBGJ8xWRTmSNGIdUwGLZSQDTyceervFD8r100NGTmPKuYFjen0qh8VR+GFz19EUpanBtxd1P/EpKhom5rmsJvzfOYsbn/vttbD26q83ZI461RQtccmclLwCBXuAdqBAQD3/AG+am5K5z/qovn+e8greTgsY58m0Xhgte8OVibZ3qO1F0UpVo1JYYp/nvF0bu0gBxV0jSOBpm3909lvD0O39Oxoh5Ko32DdoA5B1hCL2PHzyi6keRFwtqa1HJoyAgurH2OWL9HAAJ6yZbBOFeOpl2TBu0tz4oS9rqmU9Brg4QMAdj4AmXUDMpy2mOWR0Utnc1e5TO5VMII5zVyhr4+dIMDLsbbK/2updZgtqSpfrIqeHCzb2VpXbAj9l0r2RuMlWA9+AHmYQQdbn7XTXTqV3XV2uRhUTah3eo5c+fqWjE1hLmQgXeH2HnP3D7Qpy2iK4MapXGGh5N6aSHnDUzscdInMhx2yscn2AIN+5Te1wvbC/ETpWV2KG+2xqejIjhllkeMJcXhgYA4ONhhNycmm+lnLopVFNXSBwwnU1E2H9kefPgb8SpPUohsi0QbJQmIymBq9AilUIECKxBkCVqywAdWsgC5kxmIdUxDHsoJDGnk589XeKH5XrpoaMnPUeFcwLG9PpVD4qj8MKFfRFKepynkRJ52uzsPsQTxzfNYAdZVqmiPP2mOJJHXHvBvbwj6qSi+Jwytw8BB5SJJuchgYCA/Qg+UTlmOzP2KtJRzbPY7NopQvxbKO7e6VNE0TVrwbvLW4rgO1yDRmTr7FqdVt2iek4YdFdlSn/AEiHasMLHF8Mb+djcdP0dzSNeIBNuwjvQ4xlC5y7RdU5ZaK50LaVfdtrAkjjwXGoNN30PL1s+Il7ciw825vR5ynysXCzAH4xll91p0v25LmqPNLwPa2Z+z5latkd+iQxmRhbJBm2wxgiO7b3ve7jfTLXIrnbvUfRlJyySFeliwfoTnElpmLsOQsxhaMs8jfHke9deJYp+Bz3LmyJi6Esa2MubLG4tJwv6LpOjfIOHHidTcLnm7NXvoCY2zVcMUYxlpa+Fl3usGYSAJGtkZ0ri2vWD1IhG97a3MSn7VuByzfysZM9rogRE1jY47gA4G48Nx6zrn1kr0dnTSz1FO1lY6ksgH9kekHwN+JUnqUQ2xaINkgTEZCYGr0CKVQgQIrEGQHWrLAB1ayAMmTGYg1TEMmyQkMaOTnz1d4ofleumhoyc9R4VzAsb0elUPfUfhhc9fRFKepyjkRtz1ZiIHmTmbaOm96rVlZxXj6HFX4HXP0IjJliNQTkATx7Usaepzqi/wBoF3r2UyUQSukwSRSDC5v7M1on59geHXGmE9acZ2ul+cT0Njp1ISdwWyCipoTTSOM32hIDwcOOwv0gMLBbX6pqUpPFHI9eMKjassrFyCaGZ8EjIsJDJY2AWsGOwvLstWnmhY/vdqwsSbXvOLbf5dOWd75eZHtQZnI6ZZa3zAU6ksrHjUo2lZg+vlk/QJQ0ttHTlxGG78JY/MG9m9S8+pG9SL6I9qg1gzFzeOhLqWncxgDWROdJfIklgDTcdZYD/vMi7VHfj9TU7MDQxSufQt1ILxG05aPDnXAzsb39vUqXXt/nAkM+7WymGlklxODy3FIBcYmfpD4zxyuG+y+Y1UJJyb6G7Zon2tMKeCFrXASMlc+Nzi02bhNxZ173DiBkcmrcIqcnZ6D3U2tMr6nLN7HMLQWsLDiOIYsbXWxYXtyFrjhmOo2K9OjbgTqwcLp8zqymYD+yPSD4G/EqT1KIbYtEGyQJiMhMDD0CKVQgQHrEGQFWrLAB1ayAMlTQz0GqYhm2SNEjSGbk589XeOH5XrpoaMlPUeFcwLG9HpVD31H4YXPX0RSnqcS5L66OGSqMptfmw0dZxS5e9T23F7GHr6HFXTbjY7FV7Y6AaMrhlwToH219Rt6lmF2szro08jQ7SjGFrzd8mjRm6xzN+y7leEW02ddOD1QjneKKmnmbUQyQvDy1kmE3lYCRY9V7DTXJdSp5K2Z1Y03n8vkQbV2jK+KSpacDy6Mwjixsbw7peIXBHUbdaUYK9iNWnig0wnPvVFLGC4hpIF2Am4N7GxA4Z59q8+ps87s8pUsKsVttbWhiomscWmSaNrXgEue1jpCXOwAnLBis62pGua5t1OdZK2SReFVRspPK5b2vGTQVAYTzcUIYC4NJ+0bG9kYvmcneV+91hc9TEtojfTL4/crWaVRpAUVLRUbKYInY44McgawXwOkIDnkkWZlr+8vQhS1x5J/EMLztry+vIZyG0jGtia4xhoZNnZ5YJDIHNNrZF5uLZ+pXlscLPUr2dVo7TLdz9mT7r4X5PjnzKW9kdLDhkJ5xrmhzCG3IxmwZlc/dGWWpXlVqUoVcFHjmz16d8Fq6thdra+Xicj3vmZK+WRoc0mRjS0gAdFjmuNwdeiz2n1+psqkqaxO79Dx9sUVNuCsvXP7HWEHMH9kekHwN+JUWVQ2xaINkgTEZTAw9AilUIEB6xBkA1qywAVWVkAbItDNqfVADPslIaGTk689XeOH5XrpoaMlPUeFcwLO9HpVD31H4YUK+iKU9T533SZilkb+1JGOv779exG0ft9/oc8jq22Kd8T7jySwDP924B9w9qlTatmdtHOKQT2PWNGEuaMeHDi+8ANM+qxB9apB5tHRGF0xe39fzkbsTXus9uB7g0Z4hZrcI09d8jdddPKSKVoqNJWtfkhVk2uXRlphc22IE42EAtBvkDi1FrWXYqDve+Ryy2xNWSzB0rbtxh2dtMuNiRmDxuuRrgQCu26lwg2SdSIZnHqeeeaXNcdDduXcSuGylXlD/AC+Odzm2imqkJRejTDe6+8lNNOaZ0WOOWXsMbcIjwOI6ugSR7epVq7PByg274b2fiGzUqsabeLNK93qSy1ral0VYxwabyMdizc52Ic1Hb9kAl3c3PVZqPg+Duj06a3UZUmvxrPMm2FvVBVExuOGQEgBx8637rmaXuOFrhdEJXR5u07LLZ53tZPNfnMDyTOdUMpo7dGVuRF74jk3uF9QuCexxlUlJvVHvR7RnWSnPXK752/6uQctO6opIo5mWwvkDJLf8wNeQ/sxgFx6jfsXVCmoZI4a9dVY9b/P6DEpHOHtk+kH+G34lRepSI3xaINm4TEZTA85AilUoEBq1BkAVxWWACqysgDJCtDN6bVADTslIaGPk689XeOH5XrpoaMlPUeFcwLO8/pVD31H4bVz19EUp6nD+S6KMzVL5CA6MsMdyQ3FeXM2z6varVI3sYhDE7Dy/bBnAxmIm4aRE8vaL2AuS0WOZUalNReR1xioaK3iLdZtqSOEgGz25AnPNhtn6svUFuEVjKp2d0K0u9VRNcSvxHE2wtZjW36QDRxPXqu6nTWJHLOo2ncmrJIy02boQdQ1uIADFh/ayzNtV2VO6zmje4NlqHSXccgNLe76LieRUvbbrBzFAWS2lawWbn0WvLmkudwvhGXEErgwPfSdsmln1RhmkdK2nhE0UrmzF4bgLRYa5sdmCBbQi+apfmjrpYXFq6v1dvnqT7LqmygNlJDjK5odHhZfEA04hhsbDsvbuU6uavY6ae1ShrZ+JcioqaMuxnEHhhZcNxAAkHM6ZgEFc1TeZYOHUrWUtpSnFcLNeGhrsmvZBXRvDnPY2SIhzzifYZG54/wCgXVScmry1ONxwJwasHOWfeiGopmwRvxPbO15sDazWOF76HygrXzOaVKUVdhu65hB7ZPpB/ht+JUXqVQ3xaINm4TEZTA85AilUoEBa1BkAVxWGAAqykAOetDJKbVAhq2TwSNIY+Tvz1d44fleumhoyU9R3VzAs70elUPfUfhtUK+iKU9T5z3TrXxTS4GOcHOs4tv0bOda9gbexdDcUs2TjVhT7ztcbmOqX4iGvc0Nx3Ja4x4SQMWFjbXDj15jvUalalbN2zt5hHbqLbSehSrInyg3Zmc9RqOvP1JRqRT1NPbqHCXzAuy91KuZ45uBzw1wLsNnWBOV8J42PvXXDaIX1+BD9TTnfDd+5hyv3Lrubef0ZzGi7iTZrWtGZ1zAHrVZ7TDDx8jKq4c2n5C+7YFQQGMwXeQ0NxEkknIDo9a5HtMHzMPb6WiT8jG2d3pohFzzSxojjixkdDF03AZ56B2fYVlz4lozxRTsFtk7Llrb01mhz7OD75MIcbvNtR0zoMyQMr3WseO6E5Rpq8n0+gb27yYmgayYVBl5oulkZgaxxDW3c5mZAAtctOoBsb2BJL2ehmW2QjVjSk7Sd7dbLPwBe7u779oOLIXML4mPJLiQ0RF+V79V7e1ShDG7Xt5+hapUaV0jzNyXyRVM1PU08jKZjnSNBcXDC0u6swQHWOi6pUcCu5eS+GpOG0zm7YfN8PLQStvyGQ43PLnGwN8ySBa9+qwCjF3Lt3VjsGAqAxi2T6R/dt+JUXqVQ4RaINm4TEZTA85AilUoEBK5Bli/XHVYYACrKSBA55Whk1LqgQ17J4JGkMPJ156u8cPyvXTQ0ZKeo8K5gWd5/SqH/ABHyNUK+iKUtT5t2FU82agjW/wAHPVKkU7XOCvBSlFPmPW6W9TRz1K+UQtqWBjZiBaKYXwFxIthdctJ4ZHLVKVKE4OLWTLSoQUHFK1zO1t36mjhE04aGueWABwJ44SCMiCASOwX67QatNRcX48PDoclWlG0UoWyzfNhnk13ggpzVfpE0cIcIMON+HFhMuK3Xa7faFR03haXzNUYYbrS9hs3p3oo44aiJ1QznXQPAjBLnXkjJYMmZE3Gp4rMKMou7fy+iLNJJ3f55HFo9phskZdm1r2OcLB12hwJyORyByORWlA4VSs0a7zbchmAZFG7EDG4kxwxjC0SA2LOlfpNyvbXqCqlkejT7qJNytvMpqm83RjkjMZebnAS5rgXcbXjAJ4XvwW4ZO5ydpbLLatmlSjq7W9zuPe8++FNHSTWkZNPIwsiwPa+we0tL3lhIsASelrawW5S4I8rsns6opurtUXjTWF3Xpr7xJ3G3ri2fJO6aJ8jJoDDaLCCMTgTfERbK6xH2XdH0LV01zPbI3wpaSnrYoYah76uIxc5I6NoYzC5rMm3vbGSVuUk1ZIUItO7dxDrJb8e31qdip3DEepcxsP7J9I/u2/VRepVDhFog2SBMRkJgecgRSqUCAdcgyLteVhgL9UUkNFB5WgJ6TVAht2ToEjSGHk689XeOH5XrpoaMlPUd1cwLO8/pVF/iPkauevoilLU+YKF3SlB0Lj8zl0taHLU1Vi6C0cPelYw3J5Nkpq3kNZje5rcmML3Oay+uBpybfsCLMTT0IzN3dSLCwGpqPX25klKwWK01RmiwYSHaML4nAyNLA5uWnC1wbeS4XF2mxFxcZhaRdJqJS5/tKDRgzW4lABHaWzDFGH861x5wxOjbcljmi7szrbK9sukEDBNietAGr2m2hQB3lcpQN7KP9I/umfVRepRDjDogoShMRlMDzkCKNUgQCrygyLde7VTYC/VuTQyg4pgWKQ5oEOGydAkaQw8nXna7xxfK5dNDRkp6jurmBZ3n9Kov8R8jVCvoilLU+WIXWc/xH5iuk55on5xBixtDUlrmuBcC0hwLXYXAg3u1w8k9R4IHYm2htEzFt8XRbhu95lkN3F3SeQL62AsLBAWKnOoCxWkkBvnqgdixX7S57ymxjpPecLbXfJbGTcnM4Qg1mVOcHZ7EBZmDMEBZk1RtF8luce99r2xOLrXte1zlew9iAsyDn0BhI5ZLhIaVju65SoZ2Uf6R/dM+qi9SiHKA5INkwTAymBh5QIH1bkCF/aD0mYFraEiwMAVLs0zRTc5AixRnMJiHLZJyCRpDJycjp1p/9WMexn+q6aGjJT1HVXMCxvT6VRf4j5GKFfRFKep8oyus53id8SukiaYkAYQB5AGCgZapdm85GHB7Q4ukAjOK7ubY15wkAjR3G2nsQFluxeJlaRgDzzbJHus44WWa5rb3N+63cgLgqRtiRnkSMxY5HiOB7EAYQB5AHkAYKAO8YlylC1Q7YgZUuxTxNwsaw3kaLObcOabnUHgpuEr6G1JDTDvVRDWrp/8Aus/NGCXI1jjzJDvhQj+1wep4PwWt3PkLeR5kEu/ez261LPUHu+DU91PkJ1YcyjNyj0HCZzu6KT6tWtzIzvYg6q3/AKd3kMqH+GI/UhG6l0FvEBKze4v8mkqvXGG/UrLp/wDkhY+gDrNtTu0pXjxPDfosqnDjI1ilyBc1XUH+pY3veD8E8NP+74BeXIrl1Sf+SP8AqKf8vqHtksENS4+eY3ujv8UXp8n5haXMY9n7Dne37Svnt1RtbF7xdLeR4RQ7PmdG5ItmcxSzOxyP52oe4Pkdie4Ma2PM8c2uV6burk5ZMelQQrb2OtVUX+I+RihX0KU9T5Rm8p3id8SukkaIEeugDGIdaBmRnkMz1DM+5AFynoKk2wRTmxJGFjzYuADiLDiAB6lnEh2LdNsGvvdlPVAgYQcEjTh6gTbLsSxLmFmS/qbXuzNM/PO7i0EntxOS3keY8LJGbj1p1ia3vkZ9CUt5EMLNv1HqeJiH8x+jUbxBhPDcuUeVJGO7EfiAjeIVjw3RcSG85ckhoAZqSbAeVxJRvAsfSf6qN6wlgNXEPb+7lNFtFwlp4yJXOkuWizjI4uxd9y5v8qlOc4u1zUYprQO0u7NAP7JT/wDbafiFjeT5s1gjyL7Nj0bfJpacf3TPyRjlzDDHkbmKFvkxRDuY0fRF2GRDLVtGgA7gAlcVwVW7R7VhyAXq2susGkgRUPutDKEoTEQEJgSU77FAhk2U6Soc2CAYpH5X+6xvF7+po9+gzITjFydkDdjtGydntpoY4WeTG0NBOptq49pNye9dqVlYiy2mAh8r+y2TU0EsgJZBUMc+xIIjkBjJuNLOcw9wKxNtK6GknqAN0+TTZlRCXSROdIySRjxz0gGTsUZ6JFrxujd/MlvG0mPDmMcHJjsqPSjYfE+R/wA7ysubNYUWJd0NmwtxfoNMe+JjvmB6ksTYWSPRx0zG3jpYG6WsxjfgxJ35jTXI9LtDCMo2tztlp8As2HcqVG0n8C3MXsQf/klYLlCpqZDwOn3Rf4hFkK5QqXSZ2J9bfyRkIH1LXm+R9TrfVPIRRMbgTcn1m6YipOgBi5N93zU1AqHD7GA3aTpJKPJA6w3UnrA7VSK4iOwKogLvPsBlbGAThkZnHJ+yeo9bTxH5LE4YkNOwqhs0HRnYWkZYtWO7Q7T6rlcXHUqpXNnVJSGVZagouIrPxO0BPdms2bEQP2XO/SKQ/wAjvyRglyC6Iv1UqnaQu9dm/EhaVKXIeJEjdw6t33Gjve36ErW5mLGiZnJrUnV8Tf5nH4NWlRkGNE7OSt58qoaO5hP1C1uHzFjLlLyUxA/aTyO7GNaz3nEtKiuLFjHPYuxIKNmCCMMBzcdXOPW5xzce9UjFR0Mt3CK0I8gCvtCjZPG+KQYmSNLHN62uFik1cDldNS12w6o3BqKN4tzhys1ubWyH7rhnZ2lyRoRgjbArM3e7Hej3spZBcyiM8WydC3ZiPRPqJSyehq5vPt+jIs6oiI7Hg/ApPIMmDJ96dnNy52PuwOJ+VJvqPIgdvVTHzbJn9XNwPP0SswuiJ23nv8iirT3wlg9rimoNhiRA+Wtf5Gzpv5pImfFyN3IWJEbtk7SfpSxM8c4PyArW6YsSNRuftJ/lGjZ/NK4/IE1SYsSM/wDDqrd5VXC3wwl/xeFrdiuFNmcmkDCHVEslQR902jiJ4Xa3P1Yrdd1pQQrjtBC1jQ1jQ1rQA1oADQBoABoFsRugDyANZND3IYCdVeWe9cz1KIJ7M4KkTLD4VEZMpgeQB5AHkAeQB5AHkAeQB5AHkAYdoe5AHF94fPv71x1dSsdD2wfKTpikdQ2DoulE2GVoDyAPIA8gDyAPIA8gDyAPIA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5304" name="AutoShape 8" descr="data:image/jpeg;base64,/9j/4AAQSkZJRgABAQAAAQABAAD/2wCEAAkGBxQQEhQUEhQWFRUUFBUUFRQYGBkVFBQUFBUXFxQXFxgYHCggGBwlHBUVITEhJSkrLi4uFx8zODMsNygtLisBCgoKDg0OGhAQGywkICQsLCwsLCwsLCwsLCwsLCwsLCwsLCwsLCwsLCwsLCwsLCwsLCwsLCwsLCwsLCwsLCwsLP/AABEIAOkA2QMBEQACEQEDEQH/xAAcAAACAgMBAQAAAAAAAAAAAAAFBgMEAQIHAAj/xABMEAABAwIDAwcJBAYIBAcAAAABAAIDBBESITEFBkEHEyJRYXFyMjM0gZGhsbLBI0Kz0RQWUmJzgiRDRIOEwuHwF1OSkxVFY8PS4vH/xAAaAQADAQEBAQAAAAAAAAAAAAAAAQMCBAUG/8QAOxEAAgECAwUFBwIEBgMAAAAAAAECAxESITEEE0FRYQUycZHBIoGhsdHh8BRCBiMzUhVyosLS8WKS4v/aAAwDAQACEQMRAD8A7Dtra8dJHjlNhezRxc7gAsykoq7GlcX49uT1GbBgbwJv7h9T7FyyqSZVRRkun1x+4fks3Zo0NfUN4/H6FPE+Zlmh3gnbqL+1PHJcRWXI1/XF7fKb8PyRvpBaJh/KBGzzlm95A+JC1GrN6CajxLMe/cJz4H/fWnv3yDAuZL+vdONSff8Aknv+gYDH/ECj4ucPUtKshYGSRb+0LjYzYfE11vWQDZaVWIsLGKlqWStD43tex2Yc0hzSOwjIqidzJKgDyANZHhoJJAABJJyAA1JKAOeU29820qp0VIxwpmAjncRjdK7KxxWuyMBwJIzzbqSWiLk5aG0ktRmi2ObdOVxP7oAHteHOJ7cSxZGsyX/w22k0w7i36sQOxqaWQaVEn8wDvhZGJhhInPqG6TNPfH/90Y3zDCiJ20qlvGJ3fdvwBRvGLARO3iqG6xRnuefqAnvWLAQzb4Sj+z5+JpHzBa3osJF+vhb5VOfU4/RpT3vQWEmZyh09unHM08egSB6zb4J7xCsXtk770VS/m452iTL7N4MbjfTDiADvUStppiGJMDyAOZ70ONZXsjObIrgDh0TZ3tcD6mhclWV5FYLIbaWAAABTKlnmgmBG+nBTEVJ6MFBmwFrtnjqQ0mJo5PvtJzE8ocNGtLAeLSOH8111UUlA553xA7cqZz2TgkkNewjWw5wSFwHZ0Qfap7QtGVp8gxLcLmKlckpiLVE3pZoENuxa2ShPPQ3LCQZofuyN4kDQPA0PZY5LUJ4WDVzrlJUNlY2RhxNe0OaetrhcFdqdyJKgBW5Q3l1PHTNNjVzMgdbXmrOkm9rGOb/Mp1ZWiagrsk3QpAyEyAAc692G2gijc5kIHYQDJbrlcsJWSRrV3DZSNFavLsBweVw4+5AMFPqJgPvk3Gkdvi1KyEmyvNtCQWuGjxf6JWHdlSbaZ7DlwB+pSsFypPXni22V83f6FFhXKFRWjqPqz/JFguDZa5pl5qxDuaEtza2Euw211RbK5m4BZt+KSbmhcOcC5hNrOAv25GwJ9So6bSuZUkzaqaDkc0kMeeTfepxeKSdxdcHmXuN3AgXMZPHIEjuI6lSMuAmdKVBHEYtj18tVI5leIybvFoGus17nODczna+vFcrnC+cfiUUZcxjg2BtYf+aMPfTM/NGOn/b8TWGfMtN2btcaVtO7xQhvwaU70+QsNTmYdBtpuklC/ru2QH3NCf8AL6itU6Gr5tst1hon9znt+ZwRan1D+Z0KFVtPag8rZ8bvBO0fElGGHMV58hX3kfJUttV7LfZlyHNlBLeuxaAbdl7LUUl3ZGW3xQJgrmU8fNsoqmNty7yMVyeJcTc8PUFiUHJ5yQ1K3Apzbcj4slb4mW+BWdxLp5m94iuNtwH79u9rh9E9zPkGNF2i2rBcfasHe4D4rLpzXAMSHfZFVHI2zXsdcWycD8CsNNGk0OvJtUE0z4j/AFEz4x4XWkb85HqXVRd4kp6jYqmRI5Q9nOqZ6GMTSw9Kd2OM4XXEYAz4alSqywrS5qKvlc4RQ7ybQYC2CpqsLMg1rnvDQDYZZgDJWeHjYk5qOrsXW7/bWj1qpv5o2H5o0YYMaqLgyzHyr7TbrPG7xRR/QBG6i+BpSkXI+WLaA1FM7vjcPhIs7mI8ci0zllqvvU0B8JkZ8S5ZdBcx71m55YHHyqNp7pz9Yis7jqG8PHlQgd5dI8dzmP8AiGo3D5hjRo7lCpHawzN/ljt7pLpbmQY0Qu3soTJzl5A7AI82OPQBxAWFxrxRup2sGJAKnnoG1HPCoJLQQxjmvaG3BGpbnkStSxtWaMpJBSTbdO7SaP8A6rfFYws1cjp9rMjeySORhdG9r22cNWm/X2J2Yjv36wRdqpiQWE3Yh/pB8DR7C4fRcT1LIcotEFCQJiMhMDz0CKFSECF3bLfs5PA75SmtTL0AE7eiPCPgpy1EA6tqSNA2SIHUA+paTAxFs6J56UTD3tH5LSnJcTNkGqXc+ilHTgb3tLmfKQmqs1xDAmOvJNQMpjWxR4sAljcA4l1rsI1Of3Qr0pOSzMSVmdCVTItbz+k0XfP+GFz19EUp6nGOShpMtVb9lnzyKXaHdj7zwe2O5DxfodHMR6l5dzwbkL6Jp1jae9oP0TUnzNqclo2VZdiwO8qniPfG38ltVZrST8za2iqtJPzKsm6tGdaaL1Nt8FpbTVX7mUW27Qv3vzKsm5VE7+oA7nPHwctrbKy/cUXaO0r93yKsm4FEdGyDukd9brS26tzXkbXam0LivIx/wxpHMc4SVDSOosc3svdnb1hWhts8Lb+R1U+0qjpuTSy6P6lV3JQwtxieRouAMTWm9zbs61pbZUw4nFfE3HtCvgxuCtlxfHzKG0+R2WIgmpb074ehe9hc6O6lqptU4WxR16/YrW7Qq0bY6az0tL38gdNyV1ABImjIGtwRl18Vn9crZxfwMf4ukm3TeXVC7vJulNQsD5SwhzsAw4r3wl2Yc0cAr0dqjVeFJrxOrZdvp7RJximms80dc513Wfas3PSDew/Pnwf53KL1KIc4tEGzcJiMpgDq+ukD8EUbX4Wh78T8Bs4uADQGm56J1sNPUpTjG2Li7IlKbTsjWSdroxJo0sD8+DS3Fn6lpqzsavdXOU7b3hlqHOwudHHmGtBwnCdC8jO56tB710xpJLM5pVG3kA9nb0vFSymecTXuawPc7NjnZNF7ZjyRnpdZqUU1dGoTfEPVjLE9i4y6BzwtASUozQIa9k6JGkMfJ156u8cPyuXTQ0ZKeo8K5gWt5/SaLvn/AAwuevoilPU45yReeqvDH88ij2j3I+88HtnuQ8X6HTmtJvYaZnszsvLUW80eCotptcNTLIy7JoJ7ACT7kRi5ZJDjCU3aKb8MzUi2RFj1HIpNW1MtNOzMFIRhAjWw7EBc9hCLsLs1k0Otuq5t2IcnYUpywvMo83fr9pUMUjlxzeVzOf7Ts+0p7yXMe+qc2IvK/f8ARorkn7bjn/VvXo9mzcqjvy9T3Ow6kp15Yn+31QxLvPrQ/sPz58P+dyk9SkRxi0QbNwmIymAt7cc9tSMBLS6NovbIjE6+fYfitOpgUVhvd+RN0sbk72sjO1Y3SUD2t8p9IQB1uMOQ9uSb73vEu57jh9btACNxvoLjtvp+S7DkSE7pvcLXMjnC1tS8nK3bchIqdo22PtZPG723N158tS60AsgQM3ptUCGnZKRpDJydeervHD8rl00NGSnqPCuYFref0mi8U/4YXPtGiKU9TjvJH56r8MfzyKXaHcj7zwe2e5DxfodUhkJa8cAwZAAC+NmZtqe0rgjJuMlwt6o8qnUk6c48Lf7o+b6mHZRt/ec4ntw2A+J9qy8qa6t/AxLKgkuLd/da3qZkGIRknM3aSewixPqd7kSWJRv4fnmOaxxpt6u68nl8/gYi6Ie4agtaD1YsVyPU059qI+ypNa6fnkFP+XGclqrJPxvmvL4mHuxMu43LXBt9ThcCc+u2E+1DeOF5cHa/R/8AQSlvKeKWqaV+Nmn8rfElcbyOYQMAxWFh0WgEtcDr1G9879qo7ubg1ln5c7ltarpNLDnwWStk768ne+ZRC5DzyKpPRWZ6EquUQhQbKe57HsbhFsRa82z0y1JB1XVR2WcpRnFW6M9HZez6s6kKsI2WtpZeWrs9QdVUZhu2Ty8rAaBv7RPG+gA7b9S5alHdZT19OfvPPrbM9nWCr3uCWlufW/D48jnfK/6LF/HH4b12dl/1H4Hp9gf15f5fVDHZeifYDDsj0g/w2/EqT1KIbotEGzcJiMpgayRg6gG2lxdNNrQy0nqVKhIDk++/J2Z3F9LIGYnYnROvguTmWkacTaytGrbJknTzuiru5uOyheJpH89M3OPo4Y43cH5kl7hw0AOeZslOtlZAo8y9VhcxsGShaGbU+qAGfZKQ0MvJz52u8cPyuXTQ0ZKeo8K5gWt5/SaLxT/hhc9fRFKWpx3kj89V+GP55FLtDux954PbPch4v0OpQaSeD/OxedDSXh6o8el3Z/5f90TLheMW+651+wOtY+4ptXgrcH8xtOVFW4N399rfJnpWnDG22eZt4iAPh70STwxjx+oVIvBCHHN+by+Rhg6Eg4gsdbuxNPzBJdyS8PVeoop7uceKafldP5m0IBaAdHSsHqaDi+cJwSw58Wvz4mqUU4JS0cl8E7/NG0crnSYD5JdhLPugX4DhbX1LUZSc8D0va3D8RuFScq26l3W7YeCXRcLalILmscNmWaWNrXMfIQG4rAEA4jexJB0aOJVqUYpqc3lfz+3U6dnhTjKFSs0lfJZO/nolxfkUYo5TMLeeLr3uDnre44W9y54qq62XeucUIV5bUkv6jet+OuvL0DVTFM6QNniY+4s2RrXFrCdLkWyvqD1r0KkKsp2qwT5NXyParU9pnWUdppxldZSSdl4vLK+qduaZyHlf9Fi/j/8AtvUuzP6svD1Idgf15+HqhjXon2Ae2BnIDx5pn1UiiHCLRBs3CYjKYHnIEUqhAgPWIEAq0LLEA6tZAFzJjPQapiGbZJ0SNIZuTnztd44vlcumhoyU9R4VzAs70H+lUPfP+GFz7RoilLU4/wAkXnavwx/NIpdod2Hv9Dwe2O7DxfodQIb1nX3exec1Cx47VO2T/PI3aGggteQcs8xkdc1r2U8pFEqcXeM2vh4mjgL+V23Ot7X+Ky0r6+8nJLFdS9/W31NmtANw+x9/bxzWkkndSNxgovFGef51PPGInE8Gwy6iLE5BKSxPOWgpxc28U9NPsaOqHZi/ZewxEaeVa/vWHVlz+vnqTlXqZq/S9le3jqac6bYb5dXvSxyw4eBjeywYOBG+qbk18eMNvhOIsIvmRlqFh1Y2wzje2mdictohZQqQxW0zaavroWdm7Qp4zfmntNwQQ7GRbtNrDM5cbq9DaKFPPC0/G/0OrY9t2Ojnu2nfVO/ztbrzC7t6IrZNf3WGfvXZ/iVK2jPVfb2z20l5L6nF+WA3pYv44/DkXN2ZnVl4epwdgu+0TfT1Qa/TGr0D68Zt3vLH8Jn1UiiG+LRBskCYjKYGHIEU6hAgPWIEA6xZYgHVrIAuZMZ6DVMBk2SkAz8nPna7xw/K9dNDRk56jwrmBY3p9Koe+o/DC59o0RSnqcV5NK4wyVJDA/EIxmS21nv6gev3L0KWwU9ryqNq3LqeZttKNRLFw62OiwbaBNnxFp7JAf8AIqy/hyja8aj8keTLZaS4Pz+wTppo38HD+YH/ACrkqdhRj+5+SJvZ6XXzX0NTM27hhdcC/lA39yX+Aqye8+Als9J8X8AVBvFCWSPe2VnNOs4YQ7qzFiMs+rgtS/huon315G5bFTukpPPovqWtn7SjqGl0POSNb5Ra1htfr+0UZdgSja9WOfRmJbCl+5/+v/0SfpcfHnB3sH0eUn/D1bhOPxM/o4/3/D7mJqyJnlPI72n6ErK/h7aZd1x8/sL9F/5LyYMl2vT3883W3kyE+5hWZfwr2g3e0fM457C3JvHH/V/xLlA0T35t7DYXNw9th1kuYFyVv4f2yj30vc7ij2dUk7RlH/V/xKlLtCGXFzc8bsHlEY7D1ltinL+He0I6w+KCXZtWOrj5/YT+V4A0cRDmuBnGhv8A1cnBU2Xs7aNlm5Vo2yser2Ls06VaTlbTg78UT/owWz6keN3vLH8Jn1UyiG+JBskCYjITAw5AinUIECKxAgHWLLEA6tZAFzJoZiHVMBj2UkA0cnPna7xw/K9dNDRk56jwrmBY3p9KofFUfhhc9fRFKWp86bEqXRveWnjnkCMnG17r2+z5NN26HDtEU7XHeh2659ucPZxsB8fevbpwTWSOGcHbXzGOirmk3abZ6H/eaxUpSStJHJUQVlfezuP0XKlbIgnmUX0bTzuXnGZ9p7lbeP2ejLYha3YgAdOxvROEgkXF8iP9966JqMdFxL1ZN2ZvuxJKDO1srjZhFnHHhPZivY9oWalKmrX5jqS0djG79ROeeL5cYbG4Wc1rrHrzbrknKjFWTerXQzVcUlZATdqonHPP524bGR5LSL6/s9i7qlKOSnnn4fIjWcVbCrfnUn3cp3c1PK5znOLcAuTx18r1J1WlKEVzuYrSV0kg1s6kbDAIxq7N3+p4rnqzc6uLgtCMpOTuxU5UKkGGNg0bID2eQ7815XakGqCk+MvRno9mf1H4eqGFfKH0A5bveWP4TPqplEN8WiDZIExGUwMPQIpVCBAmrQICViyxAOrWQBUyYzEOqYDFspIBo5OPO13jh+V66aGjJz1HlXMCvvV6VQ+Ko/DC56+iKU9Tge5zXc5LgdhNx6xidde1sLaxZcjirxi7XYwzgl2EtDnHIODQC46cDa+S9eFXDwORRT0YS2c1pbxy0sPbe66N65fclKi3oGaJx0By4f8A4oVLatHHOi73L0L36WB+KhJR1uCUkAIAYqpxwOAcNQbg3P8Av2rsccVO6fIu84I32Q9jJZehIC4Z3F7nPMLNWMnHVBLuoq0dTFHHP0Xgm4PQz6R6uKru5ynG1teZmqsgPsyaFlLKQ42de/QztbPKy6XjlKLtzZKcbzSLuyJGR0rRcm+Zs21/cszhJ1F4EqmcmZftUZ4WOcbZZfktrZ3ldpGVmI2+VQ6RgLm4QX5Z3N8Lu36Lze3Y4dnjFf3ejPW7PilN+A9r4o9oct3vLH8Jn1UyiG+LRBskCYjKYGHoEUp0CBNWgQErFliAdWsgC5kxmsWqYhg2UkMauTjztd44fleumhoyc9R5VzAr70+lUPiqPwwuevoilPU+ZYZXNcS0kG5zBtxPUvQpOxzTSeoRpqyU2tI/s6TvzXfTqM53TjyQybJM50e6wzsS7U9h9a9GlWiu8QlRi+CGCmbL+2fYutzptd0i6K0C1LHLe+I9+X5LmnKnyM7h9SatopcjzmX7NgfiOxTp1aeawm1RklmynT0kwLiHAA63aFadWk0k18TSoytqUdoQTxNuC3E51rlh7b54lelOjN2d7eP2FOjPLr4FNkM7ogDgNzcjCQNPErOVGM7q/wCe4jKjNu/ovoa7SbKxgbYWFjkXAZZdadF05Sbu/gSdCpe7A8lZI0Ecy12YJ6djp1W0Wq04ReUmVp0pLl5fcVN6K4vbhMWA48WLFiJ6JFswL63XgdrVscIx6/U9LZotN3t5fdnRF8ueiOuyPPkfuN+JU2bQ1xINEoTAymBq9AinUIECKtAgLWLLEA6tZAFzJjNItUxDDstIY1cnHna3xw/K9dNDRk56jyrmBY3p9KofFUfhhc9fRFKep85bGo+ddJ1g5esu/ILvpsg1cYtlQtYcLwNTlnnYWI0uV1QqE5pINsrmRgWPqcLEZ69dtRYJS2mEXnL1+XqQ3kLZZl2k2i59sItkc+/tOvsUKnaqirRXn9F9TlqV5Lur1GChAcBicT2XyXA+1asmcUnOo7NhiN8Y4Ala/VTktTaowXiRGWJt8TeGVhqeF0t5BpNydyyp0Ir27larrYiB+03hhLgewEhuHPjYrDnR/va95irT2VpZkjXxuF7N06kqe01IXtJtHP8Ap4PODsCdp0THeS71f6qku2a1LRiUalPuyFTaMTWHPtsD18MxwXRR7f3i/mK3h9Pud1HaW17SEnfHBzYwm7sYuMtC12dwbagq9baI1opxd/zkenRlGWaOmc23qC8s6xj2R58+AfEqTKRGyJBolCYGUwNXoEANn7bjqWF4IZaSWPC5zQ4mKR0ZNr6EtNlpxsZTuRVhWQA1YssQDqisgC5kxmkOqYDDstIBq5OPO1vih+V66aGjJz1HlXMCxvT6VQ+Ko/DChX0RSnqfOGx5sLpNczoONidV0uo4LKxyVL8AsyY3v5PdkfWVy1K05ZNnPImimAOQJK5ndk3G4Tpa62vsupuDJOmEI9u2yBK1GhxYt0y9BtvrPvVcJlUmiOfbmeqThkJ0W9QdJt27jn2exc+6vInKg7kZ3jLeK7VTyCOztFafeIu0JXJVopmns/MH1e1ucFnaqMaDibhRsK2329EH976Fehs2tjv2bJnXubCdz0Bi2R58+AfEqTKRGyJBolCYGUwNXIEc13X3ToqiGWSanZI+Srq8T3C7sqiRoAN8sgNFWU2mSUUwRJs6Gp2Q2ednOyRUkwZI4kvAi5zDnfM9EZoxWnkK3slXaWy4aaixRM5sSim59zSQTGXMxk55ZOde3AlLE3LPrYLZFKGmoBI0wcxjB6OB4Lr9gxZ8VlyqWs7jSiWplI2aw6pgMOy0gGrk487XeKH5XrpoaMnPUeVcwK+9XpVD4qj8MKFfRFKep81bOqjFIXjVrw4d7XEhVqK9jmmrjPSbTnkJeIo3YcbX3aLEhzCcWfSthapONibViSaunAf9gG2Y6NzgwjAAC15BBsDr2LNhMrS7zPc6/NxHW/R8oEWsc8x2J2A9Ht91783FkDlhyuSM7X16IQImG33kNbgjOENAuMyGg5E37VqKuFjLt4ZAcRjhJGeYGov+8qOJqwIg2+8E3ihOI3IsMuiG5WPZfO+ZusKOYOJS2ptAyPLsLWA6NbawA001PWVSwsOZRZVHrUJQuGBG7qi/FZwCwFPaM5LbHgb+4qtONmVpqzO2KR1B/ZHnz4G/EqTKIbIkGiUJgZTA0egRQdE1gs1oaLk2AAFybk2HEnNBkD1NOwNwBrQyxGAABtjqMOljc+1FwA9YwWtYWta1sraWt1W4LLELk9BE03bFG0jQhjQR3EBGJ8xWRTmSNGIdUwGLZSQDTyceervFD8r100NGTmPKuYFjen0qh8VR+GFz19EUpanBtxd1P/EpKhom5rmsJvzfOYsbn/vttbD26q83ZI461RQtccmclLwCBXuAdqBAQD3/AG+am5K5z/qovn+e8greTgsY58m0Xhgte8OVibZ3qO1F0UpVo1JYYp/nvF0bu0gBxV0jSOBpm3909lvD0O39Oxoh5Ko32DdoA5B1hCL2PHzyi6keRFwtqa1HJoyAgurH2OWL9HAAJ6yZbBOFeOpl2TBu0tz4oS9rqmU9Brg4QMAdj4AmXUDMpy2mOWR0Utnc1e5TO5VMII5zVyhr4+dIMDLsbbK/2updZgtqSpfrIqeHCzb2VpXbAj9l0r2RuMlWA9+AHmYQQdbn7XTXTqV3XV2uRhUTah3eo5c+fqWjE1hLmQgXeH2HnP3D7Qpy2iK4MapXGGh5N6aSHnDUzscdInMhx2yscn2AIN+5Te1wvbC/ETpWV2KG+2xqejIjhllkeMJcXhgYA4ONhhNycmm+lnLopVFNXSBwwnU1E2H9kefPgb8SpPUohsi0QbJQmIymBq9AilUIECKxBkCVqywAdWsgC5kxmIdUxDHsoJDGnk589XeKH5XrpoaMnPUeFcwLG9PpVD4qj8MKFfRFKepynkRJ52uzsPsQTxzfNYAdZVqmiPP2mOJJHXHvBvbwj6qSi+Jwytw8BB5SJJuchgYCA/Qg+UTlmOzP2KtJRzbPY7NopQvxbKO7e6VNE0TVrwbvLW4rgO1yDRmTr7FqdVt2iek4YdFdlSn/AEiHasMLHF8Mb+djcdP0dzSNeIBNuwjvQ4xlC5y7RdU5ZaK50LaVfdtrAkjjwXGoNN30PL1s+Il7ciw825vR5ynysXCzAH4xll91p0v25LmqPNLwPa2Z+z5latkd+iQxmRhbJBm2wxgiO7b3ve7jfTLXIrnbvUfRlJyySFeliwfoTnElpmLsOQsxhaMs8jfHke9deJYp+Bz3LmyJi6Esa2MubLG4tJwv6LpOjfIOHHidTcLnm7NXvoCY2zVcMUYxlpa+Fl3usGYSAJGtkZ0ri2vWD1IhG97a3MSn7VuByzfysZM9rogRE1jY47gA4G48Nx6zrn1kr0dnTSz1FO1lY6ksgH9kekHwN+JUnqUQ2xaINkgTEZCYGr0CKVQgQIrEGQHWrLAB1ayAMmTGYg1TEMmyQkMaOTnz1d4ofleumhoyc9R4VzAsb0elUPfUfhhc9fRFKepyjkRtz1ZiIHmTmbaOm96rVlZxXj6HFX4HXP0IjJliNQTkATx7Usaepzqi/wBoF3r2UyUQSukwSRSDC5v7M1on59geHXGmE9acZ2ul+cT0Njp1ISdwWyCipoTTSOM32hIDwcOOwv0gMLBbX6pqUpPFHI9eMKjassrFyCaGZ8EjIsJDJY2AWsGOwvLstWnmhY/vdqwsSbXvOLbf5dOWd75eZHtQZnI6ZZa3zAU6ksrHjUo2lZg+vlk/QJQ0ttHTlxGG78JY/MG9m9S8+pG9SL6I9qg1gzFzeOhLqWncxgDWROdJfIklgDTcdZYD/vMi7VHfj9TU7MDQxSufQt1ILxG05aPDnXAzsb39vUqXXt/nAkM+7WymGlklxODy3FIBcYmfpD4zxyuG+y+Y1UJJyb6G7Zon2tMKeCFrXASMlc+Nzi02bhNxZ173DiBkcmrcIqcnZ6D3U2tMr6nLN7HMLQWsLDiOIYsbXWxYXtyFrjhmOo2K9OjbgTqwcLp8zqymYD+yPSD4G/EqT1KIbYtEGyQJiMhMDD0CKVQgQHrEGQFWrLAB1ayAMlTQz0GqYhm2SNEjSGbk589XeOH5XrpoaMlPUeFcwLG9HpVD31H4YXPX0RSnqcS5L66OGSqMptfmw0dZxS5e9T23F7GHr6HFXTbjY7FV7Y6AaMrhlwToH219Rt6lmF2szro08jQ7SjGFrzd8mjRm6xzN+y7leEW02ddOD1QjneKKmnmbUQyQvDy1kmE3lYCRY9V7DTXJdSp5K2Z1Y03n8vkQbV2jK+KSpacDy6Mwjixsbw7peIXBHUbdaUYK9iNWnig0wnPvVFLGC4hpIF2Am4N7GxA4Z59q8+ps87s8pUsKsVttbWhiomscWmSaNrXgEue1jpCXOwAnLBis62pGua5t1OdZK2SReFVRspPK5b2vGTQVAYTzcUIYC4NJ+0bG9kYvmcneV+91hc9TEtojfTL4/crWaVRpAUVLRUbKYInY44McgawXwOkIDnkkWZlr+8vQhS1x5J/EMLztry+vIZyG0jGtia4xhoZNnZ5YJDIHNNrZF5uLZ+pXlscLPUr2dVo7TLdz9mT7r4X5PjnzKW9kdLDhkJ5xrmhzCG3IxmwZlc/dGWWpXlVqUoVcFHjmz16d8Fq6thdra+Xicj3vmZK+WRoc0mRjS0gAdFjmuNwdeiz2n1+psqkqaxO79Dx9sUVNuCsvXP7HWEHMH9kekHwN+JUWVQ2xaINkgTEZTAw9AilUIEB6xBkA1qywAVWVkAbItDNqfVADPslIaGTk689XeOH5XrpoaMlPUeFcwLO9HpVD31H4YUK+iKU9T533SZilkb+1JGOv779exG0ft9/oc8jq22Kd8T7jySwDP924B9w9qlTatmdtHOKQT2PWNGEuaMeHDi+8ANM+qxB9apB5tHRGF0xe39fzkbsTXus9uB7g0Z4hZrcI09d8jdddPKSKVoqNJWtfkhVk2uXRlphc22IE42EAtBvkDi1FrWXYqDve+Ryy2xNWSzB0rbtxh2dtMuNiRmDxuuRrgQCu26lwg2SdSIZnHqeeeaXNcdDduXcSuGylXlD/AC+Odzm2imqkJRejTDe6+8lNNOaZ0WOOWXsMbcIjwOI6ugSR7epVq7PByg274b2fiGzUqsabeLNK93qSy1ral0VYxwabyMdizc52Ic1Hb9kAl3c3PVZqPg+Duj06a3UZUmvxrPMm2FvVBVExuOGQEgBx8637rmaXuOFrhdEJXR5u07LLZ53tZPNfnMDyTOdUMpo7dGVuRF74jk3uF9QuCexxlUlJvVHvR7RnWSnPXK752/6uQctO6opIo5mWwvkDJLf8wNeQ/sxgFx6jfsXVCmoZI4a9dVY9b/P6DEpHOHtk+kH+G34lRepSI3xaINm4TEZTA85AilUoEBq1BkAVxWWACqysgDJCtDN6bVADTslIaGPk689XeOH5XrpoaMlPUeFcwLO8/pVD31H4bVz19EUp6nD+S6KMzVL5CA6MsMdyQ3FeXM2z6varVI3sYhDE7Dy/bBnAxmIm4aRE8vaL2AuS0WOZUalNReR1xioaK3iLdZtqSOEgGz25AnPNhtn6svUFuEVjKp2d0K0u9VRNcSvxHE2wtZjW36QDRxPXqu6nTWJHLOo2ncmrJIy02boQdQ1uIADFh/ayzNtV2VO6zmje4NlqHSXccgNLe76LieRUvbbrBzFAWS2lawWbn0WvLmkudwvhGXEErgwPfSdsmln1RhmkdK2nhE0UrmzF4bgLRYa5sdmCBbQi+apfmjrpYXFq6v1dvnqT7LqmygNlJDjK5odHhZfEA04hhsbDsvbuU6uavY6ae1ShrZ+JcioqaMuxnEHhhZcNxAAkHM6ZgEFc1TeZYOHUrWUtpSnFcLNeGhrsmvZBXRvDnPY2SIhzzifYZG54/wCgXVScmry1ONxwJwasHOWfeiGopmwRvxPbO15sDazWOF76HygrXzOaVKUVdhu65hB7ZPpB/ht+JUXqVQ3xaINm4TEZTA85AilUoEBa1BkAVxWGAAqykAOetDJKbVAhq2TwSNIY+Tvz1d44fleumhoyU9R3VzAs70elUPfUfhtUK+iKU9T5z3TrXxTS4GOcHOs4tv0bOda9gbexdDcUs2TjVhT7ztcbmOqX4iGvc0Nx3Ja4x4SQMWFjbXDj15jvUalalbN2zt5hHbqLbSehSrInyg3Zmc9RqOvP1JRqRT1NPbqHCXzAuy91KuZ45uBzw1wLsNnWBOV8J42PvXXDaIX1+BD9TTnfDd+5hyv3Lrubef0ZzGi7iTZrWtGZ1zAHrVZ7TDDx8jKq4c2n5C+7YFQQGMwXeQ0NxEkknIDo9a5HtMHzMPb6WiT8jG2d3pohFzzSxojjixkdDF03AZ56B2fYVlz4lozxRTsFtk7Llrb01mhz7OD75MIcbvNtR0zoMyQMr3WseO6E5Rpq8n0+gb27yYmgayYVBl5oulkZgaxxDW3c5mZAAtctOoBsb2BJL2ehmW2QjVjSk7Sd7dbLPwBe7u779oOLIXML4mPJLiQ0RF+V79V7e1ShDG7Xt5+hapUaV0jzNyXyRVM1PU08jKZjnSNBcXDC0u6swQHWOi6pUcCu5eS+GpOG0zm7YfN8PLQStvyGQ43PLnGwN8ySBa9+qwCjF3Lt3VjsGAqAxi2T6R/dt+JUXqVQ4RaINm4TEZTA85AilUoEBK5Bli/XHVYYACrKSBA55Whk1LqgQ17J4JGkMPJ156u8cPyvXTQ0ZKeo8K5gWd5/SqH/ABHyNUK+iKUtT5t2FU82agjW/wAHPVKkU7XOCvBSlFPmPW6W9TRz1K+UQtqWBjZiBaKYXwFxIthdctJ4ZHLVKVKE4OLWTLSoQUHFK1zO1t36mjhE04aGueWABwJ44SCMiCASOwX67QatNRcX48PDoclWlG0UoWyzfNhnk13ggpzVfpE0cIcIMON+HFhMuK3Xa7faFR03haXzNUYYbrS9hs3p3oo44aiJ1QznXQPAjBLnXkjJYMmZE3Gp4rMKMou7fy+iLNJJ3f55HFo9phskZdm1r2OcLB12hwJyORyByORWlA4VSs0a7zbchmAZFG7EDG4kxwxjC0SA2LOlfpNyvbXqCqlkejT7qJNytvMpqm83RjkjMZebnAS5rgXcbXjAJ4XvwW4ZO5ydpbLLatmlSjq7W9zuPe8++FNHSTWkZNPIwsiwPa+we0tL3lhIsASelrawW5S4I8rsns6opurtUXjTWF3Xpr7xJ3G3ri2fJO6aJ8jJoDDaLCCMTgTfERbK6xH2XdH0LV01zPbI3wpaSnrYoYah76uIxc5I6NoYzC5rMm3vbGSVuUk1ZIUItO7dxDrJb8e31qdip3DEepcxsP7J9I/u2/VRepVDhFog2SBMRkJgecgRSqUCAdcgyLteVhgL9UUkNFB5WgJ6TVAht2ToEjSGHk689XeOH5XrpoaMlPUd1cwLO8/pVF/iPkauevoilLU+YKF3SlB0Lj8zl0taHLU1Vi6C0cPelYw3J5Nkpq3kNZje5rcmML3Oay+uBpybfsCLMTT0IzN3dSLCwGpqPX25klKwWK01RmiwYSHaML4nAyNLA5uWnC1wbeS4XF2mxFxcZhaRdJqJS5/tKDRgzW4lABHaWzDFGH861x5wxOjbcljmi7szrbK9sukEDBNietAGr2m2hQB3lcpQN7KP9I/umfVRepRDjDogoShMRlMDzkCKNUgQCrygyLde7VTYC/VuTQyg4pgWKQ5oEOGydAkaQw8nXna7xxfK5dNDRkp6jurmBZ3n9Kov8R8jVCvoilLU+WIXWc/xH5iuk55on5xBixtDUlrmuBcC0hwLXYXAg3u1w8k9R4IHYm2htEzFt8XRbhu95lkN3F3SeQL62AsLBAWKnOoCxWkkBvnqgdixX7S57ymxjpPecLbXfJbGTcnM4Qg1mVOcHZ7EBZmDMEBZk1RtF8luce99r2xOLrXte1zlew9iAsyDn0BhI5ZLhIaVju65SoZ2Uf6R/dM+qi9SiHKA5INkwTAymBh5QIH1bkCF/aD0mYFraEiwMAVLs0zRTc5AixRnMJiHLZJyCRpDJycjp1p/9WMexn+q6aGjJT1HVXMCxvT6VRf4j5GKFfRFKep8oyus53id8SukiaYkAYQB5AGCgZapdm85GHB7Q4ukAjOK7ubY15wkAjR3G2nsQFluxeJlaRgDzzbJHus44WWa5rb3N+63cgLgqRtiRnkSMxY5HiOB7EAYQB5AHkAYKAO8YlylC1Q7YgZUuxTxNwsaw3kaLObcOabnUHgpuEr6G1JDTDvVRDWrp/8Aus/NGCXI1jjzJDvhQj+1wep4PwWt3PkLeR5kEu/ez261LPUHu+DU91PkJ1YcyjNyj0HCZzu6KT6tWtzIzvYg6q3/AKd3kMqH+GI/UhG6l0FvEBKze4v8mkqvXGG/UrLp/wDkhY+gDrNtTu0pXjxPDfosqnDjI1ilyBc1XUH+pY3veD8E8NP+74BeXIrl1Sf+SP8AqKf8vqHtksENS4+eY3ujv8UXp8n5haXMY9n7Dne37Svnt1RtbF7xdLeR4RQ7PmdG5ItmcxSzOxyP52oe4Pkdie4Ma2PM8c2uV6burk5ZMelQQrb2OtVUX+I+RihX0KU9T5Rm8p3id8SukkaIEeugDGIdaBmRnkMz1DM+5AFynoKk2wRTmxJGFjzYuADiLDiAB6lnEh2LdNsGvvdlPVAgYQcEjTh6gTbLsSxLmFmS/qbXuzNM/PO7i0EntxOS3keY8LJGbj1p1ia3vkZ9CUt5EMLNv1HqeJiH8x+jUbxBhPDcuUeVJGO7EfiAjeIVjw3RcSG85ckhoAZqSbAeVxJRvAsfSf6qN6wlgNXEPb+7lNFtFwlp4yJXOkuWizjI4uxd9y5v8qlOc4u1zUYprQO0u7NAP7JT/wDbafiFjeT5s1gjyL7Nj0bfJpacf3TPyRjlzDDHkbmKFvkxRDuY0fRF2GRDLVtGgA7gAlcVwVW7R7VhyAXq2susGkgRUPutDKEoTEQEJgSU77FAhk2U6Soc2CAYpH5X+6xvF7+po9+gzITjFydkDdjtGydntpoY4WeTG0NBOptq49pNye9dqVlYiy2mAh8r+y2TU0EsgJZBUMc+xIIjkBjJuNLOcw9wKxNtK6GknqAN0+TTZlRCXSROdIySRjxz0gGTsUZ6JFrxujd/MlvG0mPDmMcHJjsqPSjYfE+R/wA7ysubNYUWJd0NmwtxfoNMe+JjvmB6ksTYWSPRx0zG3jpYG6WsxjfgxJ35jTXI9LtDCMo2tztlp8As2HcqVG0n8C3MXsQf/klYLlCpqZDwOn3Rf4hFkK5QqXSZ2J9bfyRkIH1LXm+R9TrfVPIRRMbgTcn1m6YipOgBi5N93zU1AqHD7GA3aTpJKPJA6w3UnrA7VSK4iOwKogLvPsBlbGAThkZnHJ+yeo9bTxH5LE4YkNOwqhs0HRnYWkZYtWO7Q7T6rlcXHUqpXNnVJSGVZagouIrPxO0BPdms2bEQP2XO/SKQ/wAjvyRglyC6Iv1UqnaQu9dm/EhaVKXIeJEjdw6t33Gjve36ErW5mLGiZnJrUnV8Tf5nH4NWlRkGNE7OSt58qoaO5hP1C1uHzFjLlLyUxA/aTyO7GNaz3nEtKiuLFjHPYuxIKNmCCMMBzcdXOPW5xzce9UjFR0Mt3CK0I8gCvtCjZPG+KQYmSNLHN62uFik1cDldNS12w6o3BqKN4tzhys1ubWyH7rhnZ2lyRoRgjbArM3e7Hej3spZBcyiM8WydC3ZiPRPqJSyehq5vPt+jIs6oiI7Hg/ApPIMmDJ96dnNy52PuwOJ+VJvqPIgdvVTHzbJn9XNwPP0SswuiJ23nv8iirT3wlg9rimoNhiRA+Wtf5Gzpv5pImfFyN3IWJEbtk7SfpSxM8c4PyArW6YsSNRuftJ/lGjZ/NK4/IE1SYsSM/wDDqrd5VXC3wwl/xeFrdiuFNmcmkDCHVEslQR902jiJ4Xa3P1Yrdd1pQQrjtBC1jQ1jQ1rQA1oADQBoABoFsRugDyANZND3IYCdVeWe9cz1KIJ7M4KkTLD4VEZMpgeQB5AHkAeQB5AHkAeQB5AHkAYdoe5AHF94fPv71x1dSsdD2wfKTpikdQ2DoulE2GVoDyAPIA8gDyAPIA8gDyAPIA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9" name="Рисунок 8" descr="загруженное (2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5" y="500042"/>
            <a:ext cx="4357686" cy="4162447"/>
          </a:xfrm>
          <a:prstGeom prst="rect">
            <a:avLst/>
          </a:prstGeom>
        </p:spPr>
      </p:pic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38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/>
          <p:cNvSpPr>
            <a:spLocks noChangeArrowheads="1"/>
          </p:cNvSpPr>
          <p:nvPr/>
        </p:nvSpPr>
        <p:spPr bwMode="auto">
          <a:xfrm>
            <a:off x="0" y="0"/>
            <a:ext cx="2000869" cy="1432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206310" rIns="91440" bIns="2063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4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LG G3</a:t>
            </a:r>
            <a:endParaRPr kumimoji="0" lang="ru-RU" sz="4800" b="1" i="0" u="none" strike="noStrike" cap="none" normalizeH="0" baseline="0" dirty="0" smtClean="0">
              <a:ln>
                <a:noFill/>
              </a:ln>
              <a:solidFill>
                <a:srgbClr val="365F91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632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56322" name="Рисунок 226" descr="http://cdn.static3.rtr-vesti.ru/hitech/pictures/n_10875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2143116"/>
            <a:ext cx="7215206" cy="4457700"/>
          </a:xfrm>
          <a:prstGeom prst="rect">
            <a:avLst/>
          </a:prstGeom>
          <a:noFill/>
        </p:spPr>
      </p:pic>
      <p:sp>
        <p:nvSpPr>
          <p:cNvPr id="56324" name="Rectangle 4"/>
          <p:cNvSpPr>
            <a:spLocks noChangeArrowheads="1"/>
          </p:cNvSpPr>
          <p:nvPr/>
        </p:nvSpPr>
        <p:spPr bwMode="auto">
          <a:xfrm>
            <a:off x="2500266" y="0"/>
            <a:ext cx="6643734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11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 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LG G3 сам заработал свой успех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ahoma" pitchFamily="34" charset="0"/>
              </a:rPr>
              <a:t> 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 - уникальным по возможностям "железом", "умным" программным обеспечением,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ультра-четким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 дисплеем и, конечно, стильным (но при этом эргономичным) дизайном.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6325" name="Rectangle 5"/>
          <p:cNvSpPr>
            <a:spLocks noChangeArrowheads="1"/>
          </p:cNvSpPr>
          <p:nvPr/>
        </p:nvSpPr>
        <p:spPr bwMode="auto">
          <a:xfrm>
            <a:off x="6858016" y="2428868"/>
            <a:ext cx="179728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Цена 120</a:t>
            </a:r>
            <a:r>
              <a:rPr kumimoji="0" 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ahoma" pitchFamily="34" charset="0"/>
              </a:rPr>
              <a:t> </a:t>
            </a:r>
            <a:r>
              <a:rPr kumimoji="0" 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000 </a:t>
            </a:r>
            <a:r>
              <a:rPr kumimoji="0" lang="ru-RU" sz="16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кзт</a:t>
            </a: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39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3100" dirty="0" smtClean="0"/>
              <a:t>Поколения связи</a:t>
            </a:r>
            <a:r>
              <a:rPr lang="ru-RU" sz="1800" b="1" dirty="0" smtClean="0"/>
              <a:t/>
            </a:r>
            <a:br>
              <a:rPr lang="ru-RU" sz="1800" b="1" dirty="0" smtClean="0"/>
            </a:br>
            <a:r>
              <a:rPr lang="ru-RU" sz="2000" b="1" dirty="0" smtClean="0"/>
              <a:t>Выделяют 6 основных поколений мобильной связи:</a:t>
            </a:r>
            <a:br>
              <a:rPr lang="ru-RU" sz="2000" b="1" dirty="0" smtClean="0"/>
            </a:br>
            <a:r>
              <a:rPr lang="ru-RU" sz="2000" b="1" dirty="0" smtClean="0">
                <a:hlinkClick r:id="rId2" tooltip="Поколение 1G"/>
              </a:rPr>
              <a:t>1G</a:t>
            </a:r>
            <a:r>
              <a:rPr lang="ru-RU" sz="2000" b="1" dirty="0" smtClean="0"/>
              <a:t>-</a:t>
            </a:r>
            <a:r>
              <a:rPr lang="ru-RU" sz="2000" b="1" dirty="0" smtClean="0">
                <a:hlinkClick r:id="rId3" tooltip="Поколение 2G"/>
              </a:rPr>
              <a:t>2G</a:t>
            </a:r>
            <a:r>
              <a:rPr lang="ru-RU" sz="2000" b="1" dirty="0" smtClean="0"/>
              <a:t>-</a:t>
            </a:r>
            <a:r>
              <a:rPr lang="ru-RU" sz="2000" b="1" dirty="0" smtClean="0">
                <a:hlinkClick r:id="rId4" tooltip="Поколение 2.5G"/>
              </a:rPr>
              <a:t>2.5G</a:t>
            </a:r>
            <a:r>
              <a:rPr lang="ru-RU" sz="2000" b="1" dirty="0" smtClean="0"/>
              <a:t>-</a:t>
            </a:r>
            <a:r>
              <a:rPr lang="ru-RU" sz="2000" b="1" dirty="0" smtClean="0">
                <a:hlinkClick r:id="rId5" tooltip="Поколение 3G"/>
              </a:rPr>
              <a:t>3G</a:t>
            </a:r>
            <a:r>
              <a:rPr lang="ru-RU" sz="2000" b="1" dirty="0" smtClean="0"/>
              <a:t>-</a:t>
            </a:r>
            <a:r>
              <a:rPr lang="ru-RU" sz="2000" b="1" dirty="0" smtClean="0">
                <a:hlinkClick r:id="rId6" tooltip="Поколение 3.5G"/>
              </a:rPr>
              <a:t>3.5G</a:t>
            </a:r>
            <a:r>
              <a:rPr lang="ru-RU" sz="2000" b="1" dirty="0" smtClean="0"/>
              <a:t>-</a:t>
            </a:r>
            <a:r>
              <a:rPr lang="ru-RU" sz="2000" b="1" dirty="0" smtClean="0">
                <a:hlinkClick r:id="rId7" tooltip="Поколение 4G"/>
              </a:rPr>
              <a:t>4G</a:t>
            </a:r>
            <a:r>
              <a:rPr lang="ru-RU" sz="2000" b="1" dirty="0" smtClean="0"/>
              <a:t/>
            </a:r>
            <a:br>
              <a:rPr lang="ru-RU" sz="2000" b="1" dirty="0" smtClean="0"/>
            </a:br>
            <a:r>
              <a:rPr lang="ru-RU" sz="2000" b="1" dirty="0" smtClean="0"/>
              <a:t>Схема</a:t>
            </a:r>
            <a:r>
              <a:rPr lang="ru-RU" sz="1800" dirty="0" smtClean="0"/>
              <a:t/>
            </a:r>
            <a:br>
              <a:rPr lang="ru-RU" sz="1800" dirty="0" smtClean="0"/>
            </a:br>
            <a:endParaRPr lang="ru-RU" sz="1800" dirty="0"/>
          </a:p>
        </p:txBody>
      </p:sp>
      <p:pic>
        <p:nvPicPr>
          <p:cNvPr id="4" name="Содержимое 3" descr="Схема поколений сотовой связи"/>
          <p:cNvPicPr>
            <a:picLocks noGrp="1"/>
          </p:cNvPicPr>
          <p:nvPr>
            <p:ph idx="1"/>
          </p:nvPr>
        </p:nvPicPr>
        <p:blipFill>
          <a:blip r:embed="rId8"/>
          <a:srcRect/>
          <a:stretch>
            <a:fillRect/>
          </a:stretch>
        </p:blipFill>
        <p:spPr bwMode="auto">
          <a:xfrm>
            <a:off x="357158" y="1357298"/>
            <a:ext cx="8358246" cy="5143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"/>
          <p:cNvSpPr>
            <a:spLocks noChangeArrowheads="1"/>
          </p:cNvSpPr>
          <p:nvPr/>
        </p:nvSpPr>
        <p:spPr bwMode="auto">
          <a:xfrm>
            <a:off x="0" y="0"/>
            <a:ext cx="9144000" cy="2585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LG G3 оснащен: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дисплеем с разрешением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Quad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 HD (2 560 на 1 440 пикселей).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Диагональ -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ahoma" pitchFamily="34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5,46 дюйма.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ahoma" pitchFamily="34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процессор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Snapdragon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 801 с четырьмя ядрами, работающими на частоте 2,5 ГГц. Аппарат комплектуется 2 ГБ оперативной памяти и 16, либо 32 ГБ встроенной. Если даже такой емкости хранилища не хватит, можно нарастить ее с помощью карты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microSD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 емкостью до 128 ГБ.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по-настоящему инновационной является функция лазерной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автофокусировки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 основной камеры LG G3.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Рисунок 4" descr="http://hitech.vesti.ru/pics/g/108/74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00166" y="2786058"/>
            <a:ext cx="5940425" cy="3857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40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42844" y="214290"/>
            <a:ext cx="3786214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13-мегапиксельная камера А еще нельзя не отметить перерисованный в соответствии с современными представлениями о высокотехнологичном дизайне интерфейс смартфона - он наконец-то выглядит не хуже, чем чистый </a:t>
            </a:r>
            <a:r>
              <a:rPr lang="ru-RU" sz="2400" dirty="0" err="1" smtClean="0"/>
              <a:t>Android</a:t>
            </a:r>
            <a:r>
              <a:rPr lang="ru-RU" sz="2400" dirty="0" smtClean="0"/>
              <a:t> на "эталонных" смартфонах </a:t>
            </a:r>
            <a:r>
              <a:rPr lang="ru-RU" sz="2400" dirty="0" err="1" smtClean="0"/>
              <a:t>Nexus</a:t>
            </a:r>
            <a:r>
              <a:rPr lang="ru-RU" sz="2400" dirty="0" smtClean="0"/>
              <a:t> 5 или 4 (которые, кстати, тоже делает LG), и при этом гораздо функциональнее.</a:t>
            </a:r>
            <a:endParaRPr lang="ru-RU" sz="2400" dirty="0"/>
          </a:p>
        </p:txBody>
      </p:sp>
      <p:pic>
        <p:nvPicPr>
          <p:cNvPr id="58370" name="Picture 2" descr="http://techno-vubor.ru/images/lg-g3-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71934" y="1000108"/>
            <a:ext cx="4848225" cy="5095876"/>
          </a:xfrm>
          <a:prstGeom prst="rect">
            <a:avLst/>
          </a:prstGeom>
          <a:noFill/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41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4572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dirty="0" smtClean="0"/>
              <a:t>В этом году по ранее заявленным «новинкам 2014 года» будет скорее всего стильный </a:t>
            </a:r>
            <a:r>
              <a:rPr lang="ru-RU" sz="2400" b="1" dirty="0" smtClean="0"/>
              <a:t>смартфон </a:t>
            </a:r>
            <a:r>
              <a:rPr lang="ru-RU" sz="2400" b="1" dirty="0" err="1" smtClean="0"/>
              <a:t>Nexus</a:t>
            </a:r>
            <a:r>
              <a:rPr lang="ru-RU" sz="2400" b="1" dirty="0" smtClean="0"/>
              <a:t> 6</a:t>
            </a:r>
            <a:r>
              <a:rPr lang="ru-RU" sz="2400" dirty="0" smtClean="0"/>
              <a:t> от </a:t>
            </a:r>
            <a:r>
              <a:rPr lang="ru-RU" sz="2400" dirty="0" err="1" smtClean="0"/>
              <a:t>Google</a:t>
            </a:r>
            <a:r>
              <a:rPr lang="ru-RU" sz="2400" dirty="0" smtClean="0"/>
              <a:t>. </a:t>
            </a:r>
            <a:r>
              <a:rPr lang="ru-RU" sz="2400" b="1" dirty="0" err="1" smtClean="0"/>
              <a:t>Nexus</a:t>
            </a:r>
            <a:r>
              <a:rPr lang="ru-RU" sz="2400" b="1" dirty="0" smtClean="0"/>
              <a:t> 6</a:t>
            </a:r>
            <a:r>
              <a:rPr lang="ru-RU" sz="2400" dirty="0" smtClean="0"/>
              <a:t> поколения будет представлен в октябре. Все, что известно о </a:t>
            </a:r>
            <a:r>
              <a:rPr lang="ru-RU" sz="2400" dirty="0" err="1" smtClean="0"/>
              <a:t>гаджете</a:t>
            </a:r>
            <a:r>
              <a:rPr lang="ru-RU" sz="2400" dirty="0" smtClean="0"/>
              <a:t> на данный момент — ниже. (первая фотография)</a:t>
            </a:r>
            <a:endParaRPr lang="ru-RU" sz="2400" dirty="0"/>
          </a:p>
        </p:txBody>
      </p:sp>
      <p:pic>
        <p:nvPicPr>
          <p:cNvPr id="5" name="Рисунок 4" descr="все Nexus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214686"/>
            <a:ext cx="4571999" cy="33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4572000" y="4429132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dirty="0" smtClean="0"/>
              <a:t>Прежде всего, речь идёт о долгожданном релизе обновлённой версии </a:t>
            </a:r>
            <a:r>
              <a:rPr lang="ru-RU" sz="2400" u="sng" dirty="0" err="1" smtClean="0">
                <a:hlinkClick r:id="rId3"/>
              </a:rPr>
              <a:t>Android</a:t>
            </a:r>
            <a:r>
              <a:rPr lang="ru-RU" sz="2400" dirty="0" smtClean="0"/>
              <a:t> L. Смартфон будет выглядеть примерно так </a:t>
            </a:r>
            <a:endParaRPr lang="ru-RU" sz="2400" dirty="0"/>
          </a:p>
        </p:txBody>
      </p:sp>
      <p:pic>
        <p:nvPicPr>
          <p:cNvPr id="7" name="Рисунок 6" descr="http://www.3dnews.ru/assets/external/illustrations/2014/03/05/808572/nexus2.jpg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73258" y="714356"/>
            <a:ext cx="4570742" cy="35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394" name="Picture 2" descr="https://encrypted-tbn2.gstatic.com/images?q=tbn:ANd9GcS01oNeyy4JAmepdQeV6f-awc3Usrpmehy7gXCrJj4rkMWLJwhv0A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215338" y="5715016"/>
            <a:ext cx="500066" cy="571480"/>
          </a:xfrm>
          <a:prstGeom prst="rect">
            <a:avLst/>
          </a:prstGeom>
          <a:noFill/>
        </p:spPr>
      </p:pic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42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/>
          <p:cNvSpPr>
            <a:spLocks noChangeArrowheads="1"/>
          </p:cNvSpPr>
          <p:nvPr/>
        </p:nvSpPr>
        <p:spPr bwMode="auto">
          <a:xfrm>
            <a:off x="0" y="0"/>
            <a:ext cx="7858148" cy="6370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Отмечается, что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Nexus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 6 будет представлять собой 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Times New Roman" pitchFamily="18" charset="0"/>
                <a:cs typeface="Tahoma" pitchFamily="34" charset="0"/>
              </a:rPr>
              <a:t>«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облегчённую версию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Times New Roman" pitchFamily="18" charset="0"/>
                <a:cs typeface="Tahoma" pitchFamily="34" charset="0"/>
              </a:rPr>
              <a:t>»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 флагманского аппарат LG G3, о котором уже говорилось ранее.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endParaRPr lang="ru-RU" sz="2400" dirty="0" smtClean="0">
              <a:solidFill>
                <a:srgbClr val="000000"/>
              </a:solidFill>
              <a:latin typeface="Tahoma" pitchFamily="34" charset="0"/>
              <a:ea typeface="Times New Roman" pitchFamily="18" charset="0"/>
              <a:cs typeface="Tahoma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По слухам, это устройство получит сенсорный дисплей с диагональю 5,5 дюйма формата QHD (2560x1440 точек),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endParaRPr lang="ru-RU" sz="2400" dirty="0" smtClean="0">
              <a:solidFill>
                <a:srgbClr val="000000"/>
              </a:solidFill>
              <a:latin typeface="Tahoma" pitchFamily="34" charset="0"/>
              <a:ea typeface="Times New Roman" pitchFamily="18" charset="0"/>
              <a:cs typeface="Tahoma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  <a:tabLst>
                <a:tab pos="5581650" algn="l"/>
                <a:tab pos="5851525" algn="l"/>
              </a:tabLst>
            </a:pPr>
            <a:r>
              <a:rPr lang="ru-RU" sz="2400" dirty="0" smtClean="0">
                <a:solidFill>
                  <a:srgbClr val="000000"/>
                </a:solidFill>
                <a:latin typeface="Tahoma" pitchFamily="34" charset="0"/>
                <a:ea typeface="Times New Roman" pitchFamily="18" charset="0"/>
                <a:cs typeface="Tahoma" pitchFamily="34" charset="0"/>
              </a:rPr>
              <a:t>4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-ядерный процессор </a:t>
            </a:r>
            <a:r>
              <a:rPr lang="en-US" sz="2400" dirty="0" smtClean="0"/>
              <a:t>Snapdragon 805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Tahoma" pitchFamily="34" charset="0"/>
              <a:ea typeface="Times New Roman" pitchFamily="18" charset="0"/>
              <a:cs typeface="Tahoma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endParaRPr lang="ru-RU" sz="2400" dirty="0" smtClean="0">
              <a:solidFill>
                <a:srgbClr val="000000"/>
              </a:solidFill>
              <a:latin typeface="Tahoma" pitchFamily="34" charset="0"/>
              <a:ea typeface="Times New Roman" pitchFamily="18" charset="0"/>
              <a:cs typeface="Tahoma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13-мегапиксельную камеру с оптической стабилизацией изображения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и дактилоскопический сенсор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для идентификации пользователей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по отпечаткам пальцев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endParaRPr lang="ru-RU" sz="2400" dirty="0" smtClean="0">
              <a:solidFill>
                <a:srgbClr val="000000"/>
              </a:solidFill>
              <a:latin typeface="Tahoma" pitchFamily="34" charset="0"/>
              <a:cs typeface="Tahoma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581650" algn="l"/>
                <a:tab pos="5851525" algn="l"/>
              </a:tabLst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cs typeface="Tahoma" pitchFamily="34" charset="0"/>
              </a:rPr>
              <a:t>Цена пока не сообщается.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Рисунок 4" descr="http://www.3dnews.ru/assets/external/illustrations/2014/03/05/808572/nexus2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57884" y="4143380"/>
            <a:ext cx="3000364" cy="2428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858016" y="6492875"/>
            <a:ext cx="2133600" cy="365125"/>
          </a:xfrm>
        </p:spPr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43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304704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HUAWEI ASCEND P7</a:t>
            </a:r>
            <a:endParaRPr kumimoji="0" lang="ru-RU" sz="1400" b="1" i="0" u="none" strike="noStrike" cap="none" normalizeH="0" baseline="0" dirty="0" smtClean="0">
              <a:ln>
                <a:noFill/>
              </a:ln>
              <a:solidFill>
                <a:srgbClr val="365F91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785794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smtClean="0"/>
              <a:t>смартфон на базе операционной системы </a:t>
            </a:r>
            <a:r>
              <a:rPr lang="ru-RU" sz="2000" dirty="0" err="1" smtClean="0"/>
              <a:t>Google</a:t>
            </a:r>
            <a:r>
              <a:rPr lang="ru-RU" sz="2000" dirty="0" smtClean="0"/>
              <a:t> </a:t>
            </a:r>
            <a:r>
              <a:rPr lang="ru-RU" sz="2000" dirty="0" err="1" smtClean="0"/>
              <a:t>Android</a:t>
            </a:r>
            <a:r>
              <a:rPr lang="ru-RU" sz="2000" dirty="0" smtClean="0"/>
              <a:t> версии </a:t>
            </a:r>
            <a:r>
              <a:rPr lang="ru-RU" sz="2000" dirty="0" err="1" smtClean="0"/>
              <a:t>Android</a:t>
            </a:r>
            <a:r>
              <a:rPr lang="ru-RU" sz="2000" dirty="0" smtClean="0"/>
              <a:t> 4.4, производится компанией </a:t>
            </a:r>
            <a:r>
              <a:rPr lang="ru-RU" sz="2000" dirty="0" err="1" smtClean="0"/>
              <a:t>Huawei</a:t>
            </a:r>
            <a:r>
              <a:rPr lang="ru-RU" sz="2000" dirty="0" smtClean="0"/>
              <a:t> с 2014 года. Телефон имеет экран размером 5 дюйма. Камера имеет разрешение 13 мегапикселей . </a:t>
            </a:r>
            <a:endParaRPr lang="ru-RU" sz="2000" dirty="0"/>
          </a:p>
        </p:txBody>
      </p:sp>
      <p:pic>
        <p:nvPicPr>
          <p:cNvPr id="6" name="Рисунок 5" descr="https://hi-tech.imgsmail.ru/hitech_img/e5c98ff3ce5f3ce9a67592ffdd7f2189/r/884x-/i/3c/ac/2b2e811dcf4d08cd7e7c705cf308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500438"/>
            <a:ext cx="4500562" cy="3357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Рисунок 6" descr="https://hi-tech.imgsmail.ru/hitech_img/81f601a1d5dfbc7236320b642e31df90/r/884x-/i/cd/2d/956414c1004e0f4892302c56c6ac.jp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00562" y="3500438"/>
            <a:ext cx="4643438" cy="3357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Рисунок 7" descr="https://hi-tech.imgsmail.ru/hitech_img/dbbbd079ca20bf7c445b5362990b7da9/r/884x-/i/48/a8/9bb6532fd2a9d42ffb62b86b82f5.jpg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00562" y="0"/>
            <a:ext cx="4643438" cy="35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Прямоугольник 11"/>
          <p:cNvSpPr/>
          <p:nvPr/>
        </p:nvSpPr>
        <p:spPr>
          <a:xfrm>
            <a:off x="2714612" y="3143248"/>
            <a:ext cx="1885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smtClean="0"/>
              <a:t>Цена 92 500 </a:t>
            </a:r>
            <a:r>
              <a:rPr lang="ru-RU" sz="2000" dirty="0" err="1" smtClean="0"/>
              <a:t>кзт</a:t>
            </a:r>
            <a:endParaRPr lang="ru-RU" sz="2000" dirty="0"/>
          </a:p>
        </p:txBody>
      </p:sp>
      <p:sp>
        <p:nvSpPr>
          <p:cNvPr id="14" name="Номер слайда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44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https://hi-tech.imgsmail.ru/hitech_img/e83a2869584bbde52f281c032e0c5603/r/884x-/i/0c/d5/672a01931bd8f32fb3cd2698fa04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572100" y="3643314"/>
            <a:ext cx="3571900" cy="29532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2465" name="Rectangle 1"/>
          <p:cNvSpPr>
            <a:spLocks noChangeArrowheads="1"/>
          </p:cNvSpPr>
          <p:nvPr/>
        </p:nvSpPr>
        <p:spPr bwMode="auto">
          <a:xfrm>
            <a:off x="1" y="0"/>
            <a:ext cx="5715007" cy="59093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Arial" pitchFamily="34" charset="0"/>
              </a:rPr>
              <a:t>ТЕХНИЧЕСКИЕ ХАРАКТЕРИСТИКИ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ОС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: Android 4.4.2 </a:t>
            </a:r>
            <a:r>
              <a:rPr kumimoji="0" lang="en-US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KitKat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, 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оболочка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Emotion UI 2.3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Процессор: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HiSilicon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Kirin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910 Cortex-A9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Экран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: IPS, 1920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х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1080, 5,0 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дюймов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, Gorilla Glass 3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Сеть: GSM 850/900/1800/1900, HSDPA 850/900/1700/1900/2100, LTE,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microSIM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Передача данных: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Wi-Fi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802.11n,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Wi-Fi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Direct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,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Wi-Fi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hotspot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, DLNA,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Bluetooth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4.0,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microUSB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2.0,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USB-host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, NFC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Оперативная память: 2 ГБ, 16 ГБ встроенной памяти, карта памяти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microSD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до 64 ГБ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Камера: основная 13 Мп, фронтальная 8 Мп,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автофокус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, LED-вспышка, HDR, запись видео в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FullHD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GPS: A-GPS, GLONASS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Аккумулятор: 2460 мА*ч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Размеры: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толщина 6,5 мм, вес 131 г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Рисунок 5" descr="https://hi-tech.imgsmail.ru/hitech_img/958073aeeecab87592feec900ca71be8/r/884x-/i/a2/58/4dd42fe539b5f1608f86ca5a1f32.jp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72132" y="357166"/>
            <a:ext cx="3571868" cy="3071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45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/>
          <p:cNvSpPr>
            <a:spLocks noChangeArrowheads="1"/>
          </p:cNvSpPr>
          <p:nvPr/>
        </p:nvSpPr>
        <p:spPr bwMode="auto">
          <a:xfrm>
            <a:off x="0" y="285728"/>
            <a:ext cx="9144000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Так же есть и минусы у данного смартфона такие как например: --небольшая емкость аккумулятора,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-он не защищен от пыли и воды,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-а так же стеклянный.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sz="2000" dirty="0" smtClean="0">
              <a:latin typeface="Verdana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Но есть и очень интересные черты. 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Рисунок 4" descr="https://hi-tech.imgsmail.ru/hitech_img/dbbbd079ca20bf7c445b5362990b7da9/r/884x-/i/48/a8/9bb6532fd2a9d42ffb62b86b82f5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86182" y="2643182"/>
            <a:ext cx="4643438" cy="35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0" y="2357430"/>
            <a:ext cx="328611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rgbClr val="333333"/>
                </a:solidFill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В </a:t>
            </a:r>
            <a:r>
              <a:rPr lang="ru-RU" dirty="0" err="1" smtClean="0">
                <a:latin typeface="Verdana" pitchFamily="34" charset="0"/>
                <a:ea typeface="Times New Roman" pitchFamily="18" charset="0"/>
                <a:cs typeface="Times New Roman" pitchFamily="18" charset="0"/>
              </a:rPr>
              <a:t>Huawei</a:t>
            </a:r>
            <a:r>
              <a:rPr lang="ru-RU" dirty="0" smtClean="0"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ru-RU" dirty="0" err="1" smtClean="0">
                <a:latin typeface="Verdana" pitchFamily="34" charset="0"/>
                <a:ea typeface="Times New Roman" pitchFamily="18" charset="0"/>
                <a:cs typeface="Times New Roman" pitchFamily="18" charset="0"/>
              </a:rPr>
              <a:t>Ascend</a:t>
            </a:r>
            <a:r>
              <a:rPr lang="ru-RU" dirty="0" smtClean="0"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P7 впервые применяется система одного слота для карты памяти или второй SIM-карты, так что при желании его можно превратить в </a:t>
            </a:r>
            <a:r>
              <a:rPr lang="ru-RU" dirty="0" err="1" smtClean="0"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двухсимочный</a:t>
            </a:r>
            <a:r>
              <a:rPr lang="ru-RU" dirty="0" smtClean="0"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смартфон, если встроенного массива памяти вам достаточно. </a:t>
            </a:r>
          </a:p>
          <a:p>
            <a:endParaRPr lang="ru-RU" dirty="0" smtClean="0">
              <a:latin typeface="Verdana" pitchFamily="34" charset="0"/>
              <a:ea typeface="Times New Roman" pitchFamily="18" charset="0"/>
              <a:cs typeface="Times New Roman" pitchFamily="18" charset="0"/>
            </a:endParaRPr>
          </a:p>
          <a:p>
            <a:r>
              <a:rPr lang="ru-RU" dirty="0" smtClean="0">
                <a:latin typeface="Verdana" pitchFamily="34" charset="0"/>
                <a:ea typeface="Times New Roman" pitchFamily="18" charset="0"/>
                <a:cs typeface="Times New Roman" pitchFamily="18" charset="0"/>
              </a:rPr>
              <a:t>Давать пользователю выбор </a:t>
            </a:r>
            <a:r>
              <a:rPr lang="ru-RU" dirty="0" smtClean="0">
                <a:ea typeface="Times New Roman" pitchFamily="18" charset="0"/>
                <a:cs typeface="Times New Roman" pitchFamily="18" charset="0"/>
              </a:rPr>
              <a:t>—</a:t>
            </a:r>
            <a:r>
              <a:rPr lang="ru-RU" dirty="0" smtClean="0">
                <a:latin typeface="Verdana" pitchFamily="34" charset="0"/>
                <a:ea typeface="Times New Roman" pitchFamily="18" charset="0"/>
                <a:cs typeface="Times New Roman" pitchFamily="18" charset="0"/>
              </a:rPr>
              <a:t> всегда хорошо.</a:t>
            </a:r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46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1"/>
          <p:cNvSpPr>
            <a:spLocks noChangeArrowheads="1"/>
          </p:cNvSpPr>
          <p:nvPr/>
        </p:nvSpPr>
        <p:spPr bwMode="auto">
          <a:xfrm>
            <a:off x="0" y="0"/>
            <a:ext cx="4214615" cy="1261787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304704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600" b="1" i="0" u="none" strike="noStrike" cap="none" normalizeH="0" baseline="0" dirty="0" smtClean="0">
                <a:ln>
                  <a:noFill/>
                </a:ln>
                <a:solidFill>
                  <a:srgbClr val="7D63AD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en-US" sz="4400" b="1" i="0" u="none" strike="noStrike" cap="none" normalizeH="0" baseline="0" dirty="0" smtClean="0">
                <a:ln>
                  <a:noFill/>
                </a:ln>
                <a:solidFill>
                  <a:srgbClr val="7D63AD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SONY </a:t>
            </a:r>
            <a:r>
              <a:rPr kumimoji="0" lang="ru-RU" sz="4400" b="1" i="0" u="none" strike="noStrike" cap="none" normalizeH="0" baseline="0" dirty="0" err="1" smtClean="0">
                <a:ln>
                  <a:noFill/>
                </a:ln>
                <a:solidFill>
                  <a:srgbClr val="365F91"/>
                </a:solidFill>
                <a:effectLst/>
                <a:latin typeface="inherit"/>
                <a:ea typeface="Times New Roman" pitchFamily="18" charset="0"/>
                <a:cs typeface="Times New Roman" pitchFamily="18" charset="0"/>
                <a:hlinkClick r:id="rId2"/>
              </a:rPr>
              <a:t>Xperiа</a:t>
            </a:r>
            <a:r>
              <a:rPr kumimoji="0" lang="ru-RU" sz="4400" b="1" i="0" u="none" strike="noStrike" cap="none" normalizeH="0" baseline="0" dirty="0" smtClean="0">
                <a:ln>
                  <a:noFill/>
                </a:ln>
                <a:solidFill>
                  <a:srgbClr val="365F91"/>
                </a:solidFill>
                <a:effectLst/>
                <a:latin typeface="inherit"/>
                <a:ea typeface="Times New Roman" pitchFamily="18" charset="0"/>
                <a:cs typeface="Times New Roman" pitchFamily="18" charset="0"/>
                <a:hlinkClick r:id="rId2"/>
              </a:rPr>
              <a:t> Z2</a:t>
            </a:r>
            <a:endParaRPr kumimoji="0" lang="ru-RU" sz="4400" b="1" i="0" u="none" strike="noStrike" cap="none" normalizeH="0" baseline="0" dirty="0" smtClean="0">
              <a:ln>
                <a:noFill/>
              </a:ln>
              <a:solidFill>
                <a:srgbClr val="365F91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Рисунок 4" descr="Xperia Z2  — смартфон с камерой, достойный вашего восхищения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834078"/>
            <a:ext cx="6000760" cy="40239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Create ultra-high definition 4K videos with the Xperia Z2 Android phone from Sony.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00562" y="2071678"/>
            <a:ext cx="4377055" cy="3976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0" y="1142984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dirty="0" smtClean="0"/>
              <a:t>Водостойкий смартфон с отличной фото- и видеокамерой </a:t>
            </a:r>
            <a:endParaRPr lang="ru-RU" sz="2400" dirty="0"/>
          </a:p>
        </p:txBody>
      </p:sp>
      <p:sp>
        <p:nvSpPr>
          <p:cNvPr id="64514" name="Rectangle 2"/>
          <p:cNvSpPr>
            <a:spLocks noChangeArrowheads="1"/>
          </p:cNvSpPr>
          <p:nvPr/>
        </p:nvSpPr>
        <p:spPr bwMode="auto">
          <a:xfrm>
            <a:off x="4857752" y="1357299"/>
            <a:ext cx="3929090" cy="72515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12378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Цена 134 000 </a:t>
            </a:r>
            <a:r>
              <a:rPr kumimoji="0" lang="ru-RU" sz="1800" b="1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кзт</a:t>
            </a:r>
            <a:endParaRPr kumimoji="0" lang="ru-RU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47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Новейший Android-смартфон от Sony оборудован 20,7-мегапиксельной камерой и матрицей на 30% крупнее обычной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1428736"/>
            <a:ext cx="4377055" cy="3500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5537" name="Rectangle 1"/>
          <p:cNvSpPr>
            <a:spLocks noChangeArrowheads="1"/>
          </p:cNvSpPr>
          <p:nvPr/>
        </p:nvSpPr>
        <p:spPr bwMode="auto">
          <a:xfrm>
            <a:off x="0" y="0"/>
            <a:ext cx="9144000" cy="16055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Видео в четыре раза четче, чем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Full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 HD</a:t>
            </a:r>
            <a:endParaRPr kumimoji="0" lang="ru-RU" sz="2400" b="1" i="0" u="none" strike="noStrike" cap="none" normalizeH="0" baseline="0" dirty="0" smtClean="0">
              <a:ln>
                <a:noFill/>
              </a:ln>
              <a:solidFill>
                <a:srgbClr val="4F81BD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Xperia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 Z2 поддерживает запись видео в формате 4K, который обеспечивает беспрецедентную четкость изображения, позволяя переживать памятные моменты снова и снова.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5538" name="Rectangle 2"/>
          <p:cNvSpPr>
            <a:spLocks noChangeArrowheads="1"/>
          </p:cNvSpPr>
          <p:nvPr/>
        </p:nvSpPr>
        <p:spPr bwMode="auto">
          <a:xfrm>
            <a:off x="0" y="5147956"/>
            <a:ext cx="9144000" cy="1710044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12378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0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Arial" pitchFamily="34" charset="0"/>
              </a:rPr>
              <a:t>Благодаря разрешению в 20,7 мегапикселя и матрице, которая на 30% крупнее любой из использующихся в обычных телефонах, Android-смартфон </a:t>
            </a:r>
            <a:r>
              <a:rPr kumimoji="0" lang="ru-RU" sz="2000" b="1" i="0" u="none" strike="noStrike" cap="none" normalizeH="0" baseline="0" dirty="0" err="1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Arial" pitchFamily="34" charset="0"/>
              </a:rPr>
              <a:t>Xperia</a:t>
            </a:r>
            <a:r>
              <a:rPr kumimoji="0" lang="ru-RU" sz="2000" b="1" i="0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Arial" pitchFamily="34" charset="0"/>
              </a:rPr>
              <a:t> Z2 по качеству съемки может тягаться с компактными цифровыми камерами </a:t>
            </a:r>
            <a:r>
              <a:rPr kumimoji="0" lang="ru-RU" sz="2000" b="1" i="0" u="none" strike="noStrike" cap="none" normalizeH="0" baseline="0" dirty="0" err="1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Arial" pitchFamily="34" charset="0"/>
              </a:rPr>
              <a:t>Sony</a:t>
            </a:r>
            <a:r>
              <a:rPr kumimoji="0" lang="ru-RU" sz="2000" b="1" i="0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Arial" pitchFamily="34" charset="0"/>
              </a:rPr>
              <a:t>. </a:t>
            </a:r>
            <a:endParaRPr kumimoji="0" lang="ru-RU" sz="2000" b="1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Рисунок 6" descr="Create ultra-high definition 4K videos with the Xperia Z2 Android phone from Sony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571612"/>
            <a:ext cx="4377055" cy="3143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48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1"/>
          <p:cNvSpPr>
            <a:spLocks noChangeArrowheads="1"/>
          </p:cNvSpPr>
          <p:nvPr/>
        </p:nvSpPr>
        <p:spPr bwMode="auto">
          <a:xfrm>
            <a:off x="0" y="0"/>
            <a:ext cx="9144000" cy="1236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Кинотеатр в вашем кармане.</a:t>
            </a:r>
            <a:endParaRPr kumimoji="0" lang="ru-RU" b="1" i="0" u="none" strike="noStrike" cap="none" normalizeH="0" baseline="0" dirty="0" smtClean="0">
              <a:ln>
                <a:noFill/>
              </a:ln>
              <a:solidFill>
                <a:srgbClr val="4F81BD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Благодаря 5,2-дюймовому дисплею с поддержкой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Full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 HD и первому в мире светодиодному дисплею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Live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Colour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 вы погрузитесь в происходящее на дисплее с головой.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Рисунок 4" descr="The Xperia offers a high-resolution display that’s bursting with colour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" y="1214422"/>
            <a:ext cx="5000628" cy="2973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Extend your Android phone from Sony with several premium accessories.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72066" y="2000240"/>
            <a:ext cx="4286280" cy="3007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3929058" y="5072074"/>
            <a:ext cx="4714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/>
              <a:t>Раскрыть весь потенциал </a:t>
            </a:r>
            <a:r>
              <a:rPr lang="ru-RU" sz="2000" dirty="0" err="1" smtClean="0"/>
              <a:t>Xperia</a:t>
            </a:r>
            <a:r>
              <a:rPr lang="ru-RU" sz="2000" dirty="0" smtClean="0"/>
              <a:t> Z2 вам помогут разнообразные аксессуары, созданные специально для него.</a:t>
            </a:r>
            <a:r>
              <a:rPr lang="ru-RU" sz="2000" b="1" dirty="0" smtClean="0"/>
              <a:t> </a:t>
            </a:r>
            <a:endParaRPr lang="ru-RU" sz="20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49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71472" y="1714488"/>
            <a:ext cx="8229600" cy="1785950"/>
          </a:xfrm>
        </p:spPr>
        <p:txBody>
          <a:bodyPr>
            <a:normAutofit fontScale="90000"/>
          </a:bodyPr>
          <a:lstStyle/>
          <a:p>
            <a:pPr algn="l"/>
            <a:r>
              <a:rPr lang="ru-RU" sz="1800" b="1" dirty="0" smtClean="0"/>
              <a:t/>
            </a:r>
            <a:br>
              <a:rPr lang="ru-RU" sz="1800" b="1" dirty="0" smtClean="0"/>
            </a:br>
            <a:r>
              <a:rPr lang="ru-RU" b="1" dirty="0" smtClean="0">
                <a:solidFill>
                  <a:srgbClr val="FF0000"/>
                </a:solidFill>
              </a:rPr>
              <a:t>4G</a:t>
            </a:r>
            <a:r>
              <a:rPr lang="ru-RU" dirty="0" smtClean="0"/>
              <a:t> -</a:t>
            </a:r>
            <a:r>
              <a:rPr lang="ru-RU" b="1" dirty="0" smtClean="0"/>
              <a:t>четвёртое поколение мобильной связи</a:t>
            </a:r>
            <a:r>
              <a:rPr lang="ru-RU" sz="2200" dirty="0" smtClean="0"/>
              <a:t/>
            </a:r>
            <a:br>
              <a:rPr lang="ru-RU" sz="2200" dirty="0" smtClean="0"/>
            </a:br>
            <a:r>
              <a:rPr lang="ru-RU" sz="2700" u="sng" dirty="0" smtClean="0"/>
              <a:t>характеризующееся:</a:t>
            </a:r>
            <a:r>
              <a:rPr lang="ru-RU" sz="2700" dirty="0" smtClean="0"/>
              <a:t/>
            </a:r>
            <a:br>
              <a:rPr lang="ru-RU" sz="2700" dirty="0" smtClean="0"/>
            </a:br>
            <a:r>
              <a:rPr lang="ru-RU" sz="2700" dirty="0" smtClean="0"/>
              <a:t>-высокой скоростью передачи данных</a:t>
            </a:r>
            <a:br>
              <a:rPr lang="ru-RU" sz="2700" dirty="0" smtClean="0"/>
            </a:br>
            <a:r>
              <a:rPr lang="ru-RU" sz="2700" dirty="0" smtClean="0"/>
              <a:t>-повышенным качеством голосовой связи.</a:t>
            </a:r>
            <a:br>
              <a:rPr lang="ru-RU" sz="2700" dirty="0" smtClean="0"/>
            </a:br>
            <a:r>
              <a:rPr lang="ru-RU" sz="2700" u="sng" dirty="0" smtClean="0"/>
              <a:t>Относятся:</a:t>
            </a:r>
            <a:r>
              <a:rPr lang="ru-RU" sz="2700" dirty="0" smtClean="0"/>
              <a:t/>
            </a:r>
            <a:br>
              <a:rPr lang="ru-RU" sz="2700" dirty="0" smtClean="0"/>
            </a:br>
            <a:r>
              <a:rPr lang="ru-RU" sz="2700" dirty="0" smtClean="0"/>
              <a:t>технологии, позволяющие осуществлять передачу данных со скоростью, превышающей 100 </a:t>
            </a:r>
            <a:r>
              <a:rPr lang="ru-RU" sz="2700" dirty="0" err="1" smtClean="0"/>
              <a:t>мбит</a:t>
            </a:r>
            <a:r>
              <a:rPr lang="ru-RU" sz="2700" dirty="0" smtClean="0"/>
              <a:t>/с. </a:t>
            </a:r>
            <a:br>
              <a:rPr lang="ru-RU" sz="2700" dirty="0" smtClean="0"/>
            </a:br>
            <a:r>
              <a:rPr lang="ru-RU" sz="2700" u="sng" dirty="0" smtClean="0"/>
              <a:t>Примерами технологий 4G являются:</a:t>
            </a:r>
            <a:r>
              <a:rPr lang="ru-RU" sz="2700" dirty="0" smtClean="0"/>
              <a:t/>
            </a:r>
            <a:br>
              <a:rPr lang="ru-RU" sz="2700" dirty="0" smtClean="0"/>
            </a:br>
            <a:r>
              <a:rPr lang="ru-RU" sz="2700" dirty="0" err="1" smtClean="0">
                <a:hlinkClick r:id="rId2"/>
              </a:rPr>
              <a:t>Wi-Fi</a:t>
            </a:r>
            <a:r>
              <a:rPr lang="ru-RU" sz="2700" dirty="0" smtClean="0"/>
              <a:t> и </a:t>
            </a:r>
            <a:r>
              <a:rPr lang="ru-RU" sz="2700" dirty="0" err="1" smtClean="0">
                <a:hlinkClick r:id="rId3"/>
              </a:rPr>
              <a:t>WiMax</a:t>
            </a:r>
            <a:r>
              <a:rPr lang="ru-RU" sz="2700" dirty="0" smtClean="0"/>
              <a:t>, имеющие теоретический предел скорости передачи в 1 </a:t>
            </a:r>
            <a:r>
              <a:rPr lang="ru-RU" sz="2700" dirty="0" err="1" smtClean="0"/>
              <a:t>гбит</a:t>
            </a:r>
            <a:r>
              <a:rPr lang="ru-RU" sz="2700" dirty="0" smtClean="0"/>
              <a:t>/с. Для сравнения максимальная скорость передачи через </a:t>
            </a:r>
            <a:r>
              <a:rPr lang="ru-RU" sz="2700" dirty="0" smtClean="0">
                <a:hlinkClick r:id="rId4"/>
              </a:rPr>
              <a:t>GSM</a:t>
            </a:r>
            <a:r>
              <a:rPr lang="ru-RU" sz="2700" dirty="0" smtClean="0"/>
              <a:t> (</a:t>
            </a:r>
            <a:r>
              <a:rPr lang="ru-RU" sz="2700" dirty="0" smtClean="0">
                <a:hlinkClick r:id="rId5"/>
              </a:rPr>
              <a:t>2G</a:t>
            </a:r>
            <a:r>
              <a:rPr lang="ru-RU" sz="2700" dirty="0" smtClean="0"/>
              <a:t>) составляет 240 кбит/с, а в </a:t>
            </a:r>
            <a:r>
              <a:rPr lang="ru-RU" sz="2700" dirty="0" smtClean="0">
                <a:hlinkClick r:id="rId6"/>
              </a:rPr>
              <a:t>3G</a:t>
            </a:r>
            <a:r>
              <a:rPr lang="ru-RU" sz="2700" dirty="0" smtClean="0"/>
              <a:t> - около 10 </a:t>
            </a:r>
            <a:r>
              <a:rPr lang="ru-RU" sz="2700" dirty="0" err="1" smtClean="0"/>
              <a:t>мбит</a:t>
            </a:r>
            <a:r>
              <a:rPr lang="ru-RU" sz="2700" dirty="0" smtClean="0"/>
              <a:t>/с.</a:t>
            </a:r>
            <a:r>
              <a:rPr lang="ru-RU" sz="1800" dirty="0" smtClean="0"/>
              <a:t/>
            </a:r>
            <a:br>
              <a:rPr lang="ru-RU" sz="1800" dirty="0" smtClean="0"/>
            </a:br>
            <a:endParaRPr lang="ru-RU" sz="18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1"/>
          <p:cNvSpPr>
            <a:spLocks noChangeArrowheads="1"/>
          </p:cNvSpPr>
          <p:nvPr/>
        </p:nvSpPr>
        <p:spPr bwMode="auto">
          <a:xfrm>
            <a:off x="0" y="0"/>
            <a:ext cx="7786710" cy="6499175"/>
          </a:xfrm>
          <a:prstGeom prst="rect">
            <a:avLst/>
          </a:prstGeom>
          <a:solidFill>
            <a:srgbClr val="F1F1F1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ru-RU" b="0" i="1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Масса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163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г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ru-RU" b="0" i="1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Габариты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146,8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x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73,3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x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8,2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мм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ru-RU" b="0" i="1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Камера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20,7-мегапиксельная камера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ru-RU" b="0" i="1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Дисплей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5,2-дюймовый дисплей TRILUMINOS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™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с поддержкой формата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Full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HD и технологией обработки изображения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X-Reality</a:t>
            </a:r>
            <a:endParaRPr kumimoji="0" lang="ru-RU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16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777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216 цветов,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Full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HD, 1920x1080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пикселей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ru-RU" b="0" i="1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Внутри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Google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Android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4.4 (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Kitkat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)</a:t>
            </a:r>
            <a:endParaRPr kumimoji="0" lang="ru-RU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Четырехъядерный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процессор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Qualcomm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MSM8974AB с частотой 2,3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ГГц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ru-RU" b="0" i="1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Защита корпуса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Водостойкий (IP55 и IP58)****</a:t>
            </a:r>
            <a:endParaRPr kumimoji="0" lang="ru-RU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Пыленепроницаемый (IP55)****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ru-RU" b="0" i="1" u="none" strike="noStrike" cap="none" normalizeH="0" baseline="0" dirty="0" smtClean="0">
                <a:ln>
                  <a:noFill/>
                </a:ln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Аккумулятор</a:t>
            </a:r>
            <a:endParaRPr kumimoji="0" lang="ru-RU" b="1" i="1" u="none" strike="noStrike" cap="none" normalizeH="0" baseline="0" dirty="0" smtClean="0">
              <a:ln>
                <a:noFill/>
              </a:ln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Время работы в режиме разговора: до 19 ч.***</a:t>
            </a:r>
            <a:endParaRPr kumimoji="0" lang="ru-RU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Время работы в режиме ожидания: до 740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ч.***</a:t>
            </a:r>
            <a:endParaRPr kumimoji="0" lang="ru-RU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Время работы в режиме воспроизведения музыки: до 110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ч.***</a:t>
            </a:r>
            <a:endParaRPr kumimoji="0" lang="ru-RU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Время работы в режиме просмотра видео: до 10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ч.***</a:t>
            </a:r>
            <a:endParaRPr kumimoji="0" lang="ru-RU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Аккумулятор: мин. 3200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мАч</a:t>
            </a:r>
            <a:endParaRPr kumimoji="0" lang="ru-RU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610387" y="0"/>
            <a:ext cx="45336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smtClean="0">
                <a:solidFill>
                  <a:srgbClr val="7D63AD"/>
                </a:solidFill>
                <a:latin typeface="Calibri" pitchFamily="34" charset="0"/>
                <a:ea typeface="Times New Roman" pitchFamily="18" charset="0"/>
                <a:cs typeface="Times New Roman" pitchFamily="18" charset="0"/>
              </a:rPr>
              <a:t>SONY </a:t>
            </a:r>
            <a:r>
              <a:rPr lang="ru-RU" sz="4800" b="1" dirty="0" err="1" smtClean="0">
                <a:solidFill>
                  <a:srgbClr val="365F91"/>
                </a:solidFill>
                <a:latin typeface="inherit"/>
                <a:ea typeface="Times New Roman" pitchFamily="18" charset="0"/>
                <a:cs typeface="Times New Roman" pitchFamily="18" charset="0"/>
                <a:hlinkClick r:id="rId2"/>
              </a:rPr>
              <a:t>Xperiа</a:t>
            </a:r>
            <a:r>
              <a:rPr lang="ru-RU" sz="4800" b="1" dirty="0" smtClean="0">
                <a:solidFill>
                  <a:srgbClr val="365F91"/>
                </a:solidFill>
                <a:latin typeface="inherit"/>
                <a:ea typeface="Times New Roman" pitchFamily="18" charset="0"/>
                <a:cs typeface="Times New Roman" pitchFamily="18" charset="0"/>
                <a:hlinkClick r:id="rId2"/>
              </a:rPr>
              <a:t> Z2</a:t>
            </a:r>
            <a:endParaRPr lang="ru-RU" sz="480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50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184731" cy="800122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304704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400" b="1" i="0" u="none" strike="noStrike" cap="none" normalizeH="0" baseline="0" dirty="0" smtClean="0">
              <a:ln>
                <a:noFill/>
              </a:ln>
              <a:solidFill>
                <a:srgbClr val="365F91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0"/>
            <a:ext cx="45336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smtClean="0">
                <a:solidFill>
                  <a:srgbClr val="7D63AD"/>
                </a:solidFill>
                <a:latin typeface="Calibri" pitchFamily="34" charset="0"/>
                <a:ea typeface="Times New Roman" pitchFamily="18" charset="0"/>
                <a:cs typeface="Times New Roman" pitchFamily="18" charset="0"/>
              </a:rPr>
              <a:t>SONY </a:t>
            </a:r>
            <a:r>
              <a:rPr lang="ru-RU" sz="4800" b="1" dirty="0" err="1" smtClean="0">
                <a:solidFill>
                  <a:srgbClr val="365F91"/>
                </a:solidFill>
                <a:latin typeface="inherit"/>
                <a:ea typeface="Times New Roman" pitchFamily="18" charset="0"/>
                <a:cs typeface="Times New Roman" pitchFamily="18" charset="0"/>
              </a:rPr>
              <a:t>Xperiа</a:t>
            </a:r>
            <a:r>
              <a:rPr lang="ru-RU" sz="4800" b="1" dirty="0" smtClean="0">
                <a:solidFill>
                  <a:srgbClr val="365F91"/>
                </a:solidFill>
                <a:latin typeface="inherit"/>
                <a:ea typeface="Times New Roman" pitchFamily="18" charset="0"/>
                <a:cs typeface="Times New Roman" pitchFamily="18" charset="0"/>
              </a:rPr>
              <a:t> Z3</a:t>
            </a:r>
            <a:endParaRPr lang="ru-RU" sz="4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214282" y="857232"/>
            <a:ext cx="4542654" cy="90982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12378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/>
                <a:ea typeface="Times New Roman" pitchFamily="18" charset="0"/>
                <a:cs typeface="Arial" pitchFamily="34" charset="0"/>
              </a:rPr>
              <a:t>Лучше, чем просто большой</a:t>
            </a:r>
            <a:endParaRPr kumimoji="0" lang="ru-RU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Больше, чем просто хороший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</p:txBody>
      </p:sp>
      <p:pic>
        <p:nvPicPr>
          <p:cNvPr id="7" name="Рисунок 6" descr="A premium smartphone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85919" y="1714488"/>
            <a:ext cx="7358082" cy="4857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85720" y="5857892"/>
            <a:ext cx="3071802" cy="817492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12378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Цена 137 000 </a:t>
            </a:r>
            <a:r>
              <a:rPr kumimoji="0" lang="ru-RU" sz="2400" b="1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кзт</a:t>
            </a:r>
            <a:endParaRPr kumimoji="0" lang="ru-RU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51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спользуйте theProductName под дождем или в бассейне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500306"/>
            <a:ext cx="5357818" cy="435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571472" y="142852"/>
            <a:ext cx="80724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Великолепный дизайн и высший уровень водостойкости*</a:t>
            </a:r>
            <a:endParaRPr lang="ru-RU" sz="2400" dirty="0"/>
          </a:p>
        </p:txBody>
      </p:sp>
      <p:sp>
        <p:nvSpPr>
          <p:cNvPr id="70657" name="Rectangle 1"/>
          <p:cNvSpPr>
            <a:spLocks noChangeArrowheads="1"/>
          </p:cNvSpPr>
          <p:nvPr/>
        </p:nvSpPr>
        <p:spPr bwMode="auto">
          <a:xfrm>
            <a:off x="0" y="714356"/>
            <a:ext cx="91440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Со смартфоном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Xperia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 Z3 вы сможете делать то, чего не могли позволить себе раньше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—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 фотографировать и снимать под дождем или даже на глубине бассейна.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429256" y="2643182"/>
            <a:ext cx="39290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latin typeface="Helvetica"/>
                <a:ea typeface="Times New Roman" pitchFamily="18" charset="0"/>
                <a:cs typeface="Times New Roman" pitchFamily="18" charset="0"/>
              </a:rPr>
              <a:t>Благодаря наивысшему уровню водостойкости* вода вашему смартфону больше не страшна. Помимо надежности, ультратонкий алюминиевый каркас придает </a:t>
            </a:r>
            <a:r>
              <a:rPr lang="ru-RU" sz="2400" dirty="0" err="1" smtClean="0">
                <a:latin typeface="Helvetica"/>
                <a:ea typeface="Times New Roman" pitchFamily="18" charset="0"/>
                <a:cs typeface="Times New Roman" pitchFamily="18" charset="0"/>
              </a:rPr>
              <a:t>Xperia</a:t>
            </a:r>
            <a:r>
              <a:rPr lang="ru-RU" sz="2400" dirty="0" smtClean="0">
                <a:latin typeface="Helvetica"/>
                <a:ea typeface="Times New Roman" pitchFamily="18" charset="0"/>
                <a:cs typeface="Times New Roman" pitchFamily="18" charset="0"/>
              </a:rPr>
              <a:t> Z3 утонченности и изысканности.</a:t>
            </a:r>
            <a:endParaRPr lang="ru-RU" sz="2400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52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Этот смартфон от Sony позволяет играть в игры для PS4 без консоли, используя мощный контроллер.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500305"/>
            <a:ext cx="5000628" cy="43576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682" name="Rectangle 2"/>
          <p:cNvSpPr>
            <a:spLocks noChangeArrowheads="1"/>
          </p:cNvSpPr>
          <p:nvPr/>
        </p:nvSpPr>
        <p:spPr bwMode="auto">
          <a:xfrm>
            <a:off x="0" y="0"/>
            <a:ext cx="9144000" cy="25083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 charset="0"/>
                <a:ea typeface="Times New Roman" pitchFamily="18" charset="0"/>
                <a:cs typeface="Arial" pitchFamily="34" charset="0"/>
              </a:rPr>
              <a:t>Единственный смартфон с играми для PS4™</a:t>
            </a:r>
            <a:endParaRPr kumimoji="0" lang="ru-RU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Попрощайтесь с детскими играми. Функция PS4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™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Remote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Play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позволяет наслаждаться играми для PS4 на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премиум-смартфоне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Xperia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Z3*. Подключитесь к PS4 через домашнюю WiFi-сеть и играйте в любимые игры с помощью контроллера DUALSHOCK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®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4 из любой комнаты.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Xperia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Z3 сочетает игровые новинки с наилучшими технологиями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Sony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. Благодаря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сверхъяркому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дисплею и технологии цифрового подавления шума погрузится в игру стало еще проще.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1683" name="Rectangle 3"/>
          <p:cNvSpPr>
            <a:spLocks noChangeArrowheads="1"/>
          </p:cNvSpPr>
          <p:nvPr/>
        </p:nvSpPr>
        <p:spPr bwMode="auto">
          <a:xfrm>
            <a:off x="5000628" y="2643182"/>
            <a:ext cx="3857652" cy="341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Водостойкий смартфон для подводной фотоохоты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С водостойким* смартфоном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Xperia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Z3 вы можете до 30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минут фотографировать, плавая в пресной воде. С ним даже можно нырять на глубину до 1,5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метра! Только помните, что все разъемы: для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Micro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USB, карты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Micro-SIM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и карты памяти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—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должны быть надежно закрыты.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53</a:t>
            </a:fld>
            <a:endParaRPr lang="ru-RU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Аккумулятор theProductName позволяет работать дольше — 2 дня без подзарядки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00166" y="2786058"/>
            <a:ext cx="5940425" cy="371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2705" name="Rectangle 1"/>
          <p:cNvSpPr>
            <a:spLocks noChangeArrowheads="1"/>
          </p:cNvSpPr>
          <p:nvPr/>
        </p:nvSpPr>
        <p:spPr bwMode="auto">
          <a:xfrm>
            <a:off x="0" y="0"/>
            <a:ext cx="9144000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Xperia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Z3 сочетает высококачественные материалы и наилучшие технологии от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Sony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, предоставляя вам новые возможности. Пользуйтесь водостойкой камерой и игровыми возможностями нового уровня в течение 2 дней без подзарядки*. С помощью этого смартфона можно делать больше без перерывов на подзарядку. Для тех, кто не согласен жить на 10%.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54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1"/>
          <p:cNvSpPr>
            <a:spLocks noChangeArrowheads="1"/>
          </p:cNvSpPr>
          <p:nvPr/>
        </p:nvSpPr>
        <p:spPr bwMode="auto">
          <a:xfrm>
            <a:off x="0" y="0"/>
            <a:ext cx="9144000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Запись видео в </a:t>
            </a:r>
            <a:r>
              <a:rPr kumimoji="0" lang="ru-RU" b="1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сверхчетком</a:t>
            </a:r>
            <a:r>
              <a:rPr kumimoji="0" lang="ru-RU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формате 4K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Xperia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Z3 от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Sony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оборудован великолепной камерой, позволяющей снимать видео в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сверхчетком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разрешении 4K. Уровень детализации этого формата в четыре раза выше, чем при съемке в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Full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HD 1080p, поэтому все отснятое будет запечатлено в малейших подробностях. Эта модель поддерживает сверхвысокое разрешение 4K (3840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x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2160), а если подключить ее к совместимому телевизору или проектору через новейший разъем MHL 3.0, вы сможете просматривать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ультрачеткое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видео на большом экране.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3730" name="Rectangle 2"/>
          <p:cNvSpPr>
            <a:spLocks noChangeArrowheads="1"/>
          </p:cNvSpPr>
          <p:nvPr/>
        </p:nvSpPr>
        <p:spPr bwMode="auto">
          <a:xfrm>
            <a:off x="0" y="2333685"/>
            <a:ext cx="350043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Всегда отличный угол обзора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Благодаря технологии IPS этот смартфон от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Sony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Helvetica" charset="0"/>
                <a:ea typeface="Times New Roman" pitchFamily="18" charset="0"/>
                <a:cs typeface="Times New Roman" pitchFamily="18" charset="0"/>
              </a:rPr>
              <a:t> обладает отличным углом обзора, а это означает четкое изображение и точную цветопередачу под любым углом.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Рисунок 5" descr="Xperia Z3 Dual: дисплей диагональю 5,2 дюйма и четкое изображение под любым углом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8992" y="2714620"/>
            <a:ext cx="5715008" cy="3945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55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1"/>
          <p:cNvSpPr>
            <a:spLocks noChangeArrowheads="1"/>
          </p:cNvSpPr>
          <p:nvPr/>
        </p:nvSpPr>
        <p:spPr bwMode="auto">
          <a:xfrm>
            <a:off x="0" y="571480"/>
            <a:ext cx="9144000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5,2-дюймовый дисплей с разрешением 1920х1080 пикселей;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процессор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Qualcomm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Snapdragon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 801 с тактовой частотой 2,5 ГГц;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3 ГБ оперативной памяти;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16 и 32 ГБ внутренней памяти с поддержкой microSD-карт;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20,7-мегапиксельная основная камера с широкоугольным объективом и поддержкой многочисленных программных режимов;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2,2-мегапиксельная фронтальная камера;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Android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 4.4.4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KitKat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;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размеры: 146,5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x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 72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x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 7,3 мм;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аккумулятор ёмкостью 3 100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мАч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;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effectLst/>
                <a:latin typeface="Segoe UI" pitchFamily="34" charset="0"/>
                <a:ea typeface="Times New Roman" pitchFamily="18" charset="0"/>
                <a:cs typeface="Segoe UI" pitchFamily="34" charset="0"/>
              </a:rPr>
              <a:t>сертификаты защиты IP65 и IP68.</a:t>
            </a:r>
            <a:endParaRPr kumimoji="0" lang="ru-RU" sz="20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71538" y="0"/>
            <a:ext cx="6154249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solidFill>
                  <a:srgbClr val="333333"/>
                </a:solidFill>
                <a:latin typeface="Segoe UI" pitchFamily="34" charset="0"/>
                <a:cs typeface="Segoe UI" pitchFamily="34" charset="0"/>
              </a:rPr>
              <a:t>Характеристика </a:t>
            </a:r>
            <a:r>
              <a:rPr lang="en-US" sz="3200" b="1" dirty="0" smtClean="0">
                <a:solidFill>
                  <a:srgbClr val="7D63AD"/>
                </a:solidFill>
                <a:latin typeface="Calibri" pitchFamily="34" charset="0"/>
                <a:ea typeface="Times New Roman" pitchFamily="18" charset="0"/>
                <a:cs typeface="Times New Roman" pitchFamily="18" charset="0"/>
              </a:rPr>
              <a:t>SONY </a:t>
            </a:r>
            <a:r>
              <a:rPr lang="ru-RU" sz="3200" b="1" dirty="0" err="1" smtClean="0">
                <a:solidFill>
                  <a:srgbClr val="365F91"/>
                </a:solidFill>
                <a:latin typeface="inherit"/>
                <a:ea typeface="Times New Roman" pitchFamily="18" charset="0"/>
                <a:cs typeface="Times New Roman" pitchFamily="18" charset="0"/>
              </a:rPr>
              <a:t>Xperiа</a:t>
            </a:r>
            <a:r>
              <a:rPr lang="ru-RU" sz="3200" b="1" dirty="0" smtClean="0">
                <a:solidFill>
                  <a:srgbClr val="365F91"/>
                </a:solidFill>
                <a:latin typeface="inherit"/>
                <a:ea typeface="Times New Roman" pitchFamily="18" charset="0"/>
                <a:cs typeface="Times New Roman" pitchFamily="18" charset="0"/>
              </a:rPr>
              <a:t> Z3</a:t>
            </a:r>
            <a:endParaRPr lang="ru-RU" sz="3200" dirty="0" smtClean="0"/>
          </a:p>
          <a:p>
            <a:r>
              <a:rPr lang="ru-RU" dirty="0" smtClean="0">
                <a:solidFill>
                  <a:srgbClr val="333333"/>
                </a:solidFill>
                <a:latin typeface="Segoe UI" pitchFamily="34" charset="0"/>
                <a:cs typeface="Segoe UI" pitchFamily="34" charset="0"/>
              </a:rPr>
              <a:t> </a:t>
            </a:r>
            <a:endParaRPr lang="ru-RU" dirty="0"/>
          </a:p>
        </p:txBody>
      </p:sp>
      <p:sp>
        <p:nvSpPr>
          <p:cNvPr id="74755" name="Rectangle 3"/>
          <p:cNvSpPr>
            <a:spLocks noChangeArrowheads="1"/>
          </p:cNvSpPr>
          <p:nvPr/>
        </p:nvSpPr>
        <p:spPr bwMode="auto">
          <a:xfrm>
            <a:off x="0" y="4000504"/>
            <a:ext cx="9144000" cy="255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600" b="1" i="0" u="none" strike="noStrike" cap="none" normalizeH="0" baseline="0" dirty="0" smtClean="0">
                <a:ln>
                  <a:noFill/>
                </a:ln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Режим аккумулятора STAMINA: работайте дольше, успевайте больше</a:t>
            </a:r>
            <a:endParaRPr kumimoji="0" lang="ru-RU" sz="16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600" b="0" i="0" u="none" strike="noStrike" cap="none" normalizeH="0" baseline="0" dirty="0" smtClean="0">
                <a:ln>
                  <a:noFill/>
                </a:ln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Как сделать хорошую вещь еще лучше? Активируйте режим аккумулятора STAMINA, чтобы ваш смартфон еще дольше работал без подзарядки, а вам не пришлось жертвовать для этого нужными функциями.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6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600" b="1" i="0" u="none" strike="noStrike" cap="none" normalizeH="0" baseline="0" dirty="0" smtClean="0">
                <a:ln>
                  <a:noFill/>
                </a:ln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Сверхбыстрая технология LTE/4G</a:t>
            </a:r>
            <a:endParaRPr kumimoji="0" lang="ru-RU" sz="16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600" b="0" i="0" u="none" strike="noStrike" cap="none" normalizeH="0" baseline="0" dirty="0" smtClean="0">
                <a:ln>
                  <a:noFill/>
                </a:ln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Это устройство</a:t>
            </a:r>
            <a:r>
              <a:rPr kumimoji="0" lang="ru-RU" sz="1600" b="0" i="0" u="none" strike="noStrike" cap="none" normalizeH="0" baseline="0" dirty="0" smtClean="0">
                <a:ln>
                  <a:noFill/>
                </a:ln>
                <a:effectLst/>
                <a:latin typeface="Calibri"/>
                <a:ea typeface="Times New Roman" pitchFamily="18" charset="0"/>
                <a:cs typeface="Times New Roman" pitchFamily="18" charset="0"/>
              </a:rPr>
              <a:t> —</a:t>
            </a:r>
            <a:r>
              <a:rPr kumimoji="0" lang="ru-RU" sz="1600" b="0" i="0" u="none" strike="noStrike" cap="none" normalizeH="0" baseline="0" dirty="0" smtClean="0">
                <a:ln>
                  <a:noFill/>
                </a:ln>
                <a:effectLst/>
                <a:latin typeface="Helvetica"/>
                <a:ea typeface="Times New Roman" pitchFamily="18" charset="0"/>
                <a:cs typeface="Times New Roman" pitchFamily="18" charset="0"/>
              </a:rPr>
              <a:t> единственный в мире смартфон, оснащенный LTE/4G-модемом 3-го поколения. А это означает молниеносный Интернет со вдвое большей скоростью загрузки в сеть и на устройство. Теперь передача файлов и потоковое воспроизведение стали еще быстрее и комфортнее!</a:t>
            </a:r>
            <a:endParaRPr kumimoji="0" lang="ru-RU" sz="16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56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ChangeArrowheads="1"/>
          </p:cNvSpPr>
          <p:nvPr/>
        </p:nvSpPr>
        <p:spPr bwMode="auto">
          <a:xfrm>
            <a:off x="285720" y="368175"/>
            <a:ext cx="5314275" cy="1203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153939" rIns="91440" bIns="15393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4000" b="1" i="0" u="none" strike="noStrike" cap="none" normalizeH="0" baseline="0" dirty="0" err="1" smtClean="0">
                <a:ln>
                  <a:noFill/>
                </a:ln>
                <a:solidFill>
                  <a:srgbClr val="252223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Samsung</a:t>
            </a:r>
            <a:r>
              <a:rPr kumimoji="0" lang="ru-RU" sz="4000" b="1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sz="4000" b="1" i="0" u="none" strike="noStrike" cap="none" normalizeH="0" baseline="0" dirty="0" err="1" smtClean="0">
                <a:ln>
                  <a:noFill/>
                </a:ln>
                <a:solidFill>
                  <a:srgbClr val="252223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Galaxy</a:t>
            </a:r>
            <a:r>
              <a:rPr kumimoji="0" lang="ru-RU" sz="4000" b="1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NOTE 4</a:t>
            </a:r>
            <a:endParaRPr kumimoji="0" lang="ru-RU" sz="4000" b="1" i="0" u="none" strike="noStrike" cap="none" normalizeH="0" baseline="0" dirty="0" smtClean="0">
              <a:ln>
                <a:noFill/>
              </a:ln>
              <a:solidFill>
                <a:srgbClr val="365F91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Рисунок 5" descr="http://www.technodom.kz/under/content_files/gnote4/img_kv_note4_02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785926"/>
            <a:ext cx="9144000" cy="5072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6858000" y="107154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 smtClean="0"/>
              <a:t>Специальная цена: </a:t>
            </a:r>
            <a:r>
              <a:rPr lang="ru-RU" dirty="0" smtClean="0"/>
              <a:t>  </a:t>
            </a:r>
            <a:br>
              <a:rPr lang="ru-RU" dirty="0" smtClean="0"/>
            </a:br>
            <a:r>
              <a:rPr lang="ru-RU" dirty="0" smtClean="0"/>
              <a:t>170 000 </a:t>
            </a:r>
            <a:r>
              <a:rPr lang="ru-RU" dirty="0" err="1" smtClean="0"/>
              <a:t>тг</a:t>
            </a:r>
            <a:r>
              <a:rPr lang="ru-RU" dirty="0" smtClean="0"/>
              <a:t>.         </a:t>
            </a:r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6572264" y="6492875"/>
            <a:ext cx="2133600" cy="365125"/>
          </a:xfrm>
        </p:spPr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57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642910" y="0"/>
            <a:ext cx="85010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/>
              <a:t>Экран </a:t>
            </a:r>
            <a:r>
              <a:rPr lang="ru-RU" sz="2800" b="1" dirty="0" err="1" smtClean="0"/>
              <a:t>премиум-уровня</a:t>
            </a:r>
            <a:r>
              <a:rPr lang="ru-RU" sz="2800" b="1" dirty="0" smtClean="0"/>
              <a:t> (4х HD </a:t>
            </a:r>
            <a:r>
              <a:rPr lang="ru-RU" sz="2800" b="1" dirty="0" err="1" smtClean="0"/>
              <a:t>Super</a:t>
            </a:r>
            <a:r>
              <a:rPr lang="ru-RU" sz="2800" b="1" dirty="0" smtClean="0"/>
              <a:t> AMOLED-экран)</a:t>
            </a:r>
            <a:r>
              <a:rPr lang="ru-RU" sz="2400" dirty="0" smtClean="0"/>
              <a:t> </a:t>
            </a:r>
            <a:endParaRPr lang="ru-RU" sz="2400" dirty="0"/>
          </a:p>
        </p:txBody>
      </p:sp>
      <p:pic>
        <p:nvPicPr>
          <p:cNvPr id="5" name="Рисунок 4" descr="http://www.technodom.kz/under/content_files/gnote4/screen_0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 rot="16200000">
            <a:off x="4500562" y="2571744"/>
            <a:ext cx="4335780" cy="3719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214282" y="714356"/>
            <a:ext cx="471490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>Насыщенные цвета и высокая контрастность 5.7-дюймового 4хHD </a:t>
            </a:r>
            <a:r>
              <a:rPr lang="ru-RU" sz="2400" dirty="0" err="1" smtClean="0"/>
              <a:t>Super</a:t>
            </a:r>
            <a:r>
              <a:rPr lang="ru-RU" sz="2400" dirty="0" smtClean="0"/>
              <a:t> AMOLED-экрана позволяют ощущать плавную смену ярких насыщенных цветов так, как будто вы видите происходящее на экране в реальности. Высокое разрешение усиливает яркие впечатления от просмотра. Интернет-серфинг и чтение электронных книг стали ещё более комфортными.</a:t>
            </a:r>
            <a:endParaRPr lang="ru-RU" sz="24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4857752" y="785794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 smtClean="0"/>
              <a:t>Наслаждайтесь кристально четким изображением на экране с высочайшим уровнем детализации. </a:t>
            </a:r>
            <a:endParaRPr lang="ru-RU" sz="24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58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5143536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/>
              <a:t>Интеллектуальный выбор </a:t>
            </a:r>
            <a:br>
              <a:rPr lang="ru-RU" sz="2800" b="1" dirty="0" smtClean="0"/>
            </a:br>
            <a:r>
              <a:rPr lang="ru-RU" sz="2800" b="1" dirty="0" smtClean="0"/>
              <a:t/>
            </a:r>
            <a:br>
              <a:rPr lang="ru-RU" sz="2800" b="1" dirty="0" smtClean="0"/>
            </a:br>
            <a:r>
              <a:rPr lang="ru-RU" sz="2800" b="1" dirty="0" smtClean="0"/>
              <a:t>Свободный выбор текста и содержимого на любом экране 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При помощи электронного </a:t>
            </a:r>
          </a:p>
          <a:p>
            <a:r>
              <a:rPr lang="ru-RU" sz="2800" dirty="0" smtClean="0"/>
              <a:t>пера S </a:t>
            </a:r>
            <a:r>
              <a:rPr lang="ru-RU" sz="2800" dirty="0" err="1" smtClean="0"/>
              <a:t>pen</a:t>
            </a:r>
            <a:r>
              <a:rPr lang="ru-RU" sz="2800" dirty="0" smtClean="0"/>
              <a:t> в любом </a:t>
            </a:r>
            <a:r>
              <a:rPr lang="ru-RU" sz="2800" dirty="0" err="1" smtClean="0"/>
              <a:t>тексте,на</a:t>
            </a:r>
            <a:r>
              <a:rPr lang="ru-RU" sz="2800" dirty="0" smtClean="0"/>
              <a:t> экране или в приложении можно легко выбирать </a:t>
            </a:r>
          </a:p>
          <a:p>
            <a:r>
              <a:rPr lang="ru-RU" sz="2800" dirty="0" smtClean="0"/>
              <a:t>любой фрагмент по своему усмотрению. Выбранные фрагменты можно </a:t>
            </a:r>
          </a:p>
          <a:p>
            <a:r>
              <a:rPr lang="ru-RU" sz="2800" dirty="0" smtClean="0"/>
              <a:t>объединить в один файл, сохранить и поделиться им с кем-нибудь.</a:t>
            </a:r>
            <a:endParaRPr lang="ru-RU" sz="2800" dirty="0"/>
          </a:p>
        </p:txBody>
      </p:sp>
      <p:pic>
        <p:nvPicPr>
          <p:cNvPr id="5" name="Рисунок 4" descr="http://www.technodom.kz/under/content_files/gnote4/select_0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72670" y="2714620"/>
            <a:ext cx="4271330" cy="3780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929158" y="142852"/>
            <a:ext cx="4214842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455"/>
              </a:lnSpc>
              <a:spcAft>
                <a:spcPts val="1200"/>
              </a:spcAft>
            </a:pPr>
            <a:r>
              <a:rPr lang="ru-RU" b="1" dirty="0" err="1" smtClean="0">
                <a:solidFill>
                  <a:srgbClr val="0057A4"/>
                </a:solidFill>
                <a:latin typeface="Tahoma"/>
                <a:ea typeface="Times New Roman"/>
              </a:rPr>
              <a:t>Фотозаметка</a:t>
            </a:r>
            <a:r>
              <a:rPr lang="ru-RU" b="1" dirty="0" smtClean="0">
                <a:solidFill>
                  <a:srgbClr val="0057A4"/>
                </a:solidFill>
                <a:latin typeface="Tahoma"/>
                <a:ea typeface="Times New Roman"/>
              </a:rPr>
              <a:t> </a:t>
            </a:r>
            <a:endParaRPr lang="ru-RU" sz="800" dirty="0" smtClean="0">
              <a:ea typeface="Times New Roman"/>
            </a:endParaRPr>
          </a:p>
          <a:p>
            <a:pPr fontAlgn="base">
              <a:lnSpc>
                <a:spcPts val="1455"/>
              </a:lnSpc>
              <a:spcAft>
                <a:spcPts val="1200"/>
              </a:spcAft>
            </a:pPr>
            <a:r>
              <a:rPr lang="ru-RU" b="1" dirty="0" smtClean="0">
                <a:solidFill>
                  <a:srgbClr val="252223"/>
                </a:solidFill>
                <a:latin typeface="Tahoma"/>
                <a:ea typeface="Times New Roman"/>
              </a:rPr>
              <a:t>Новый способ делать заметки</a:t>
            </a:r>
            <a:r>
              <a:rPr lang="ru-RU" b="1" dirty="0" smtClean="0">
                <a:solidFill>
                  <a:srgbClr val="252223"/>
                </a:solidFill>
                <a:latin typeface="inherit"/>
                <a:ea typeface="Times New Roman"/>
              </a:rPr>
              <a:t> </a:t>
            </a:r>
            <a:endParaRPr lang="ru-RU" sz="800" dirty="0" smtClean="0">
              <a:ea typeface="Times New Roman"/>
            </a:endParaRPr>
          </a:p>
          <a:p>
            <a:pPr fontAlgn="base">
              <a:lnSpc>
                <a:spcPts val="1455"/>
              </a:lnSpc>
              <a:spcAft>
                <a:spcPts val="0"/>
              </a:spcAft>
            </a:pPr>
            <a:r>
              <a:rPr lang="ru-RU" dirty="0" smtClean="0">
                <a:solidFill>
                  <a:srgbClr val="252223"/>
                </a:solidFill>
                <a:latin typeface="inherit"/>
                <a:ea typeface="Times New Roman"/>
              </a:rPr>
              <a:t>Сделайте собственные заметки. Фотографируйте с помощью функции «</a:t>
            </a:r>
            <a:r>
              <a:rPr lang="ru-RU" dirty="0" err="1" smtClean="0">
                <a:solidFill>
                  <a:srgbClr val="252223"/>
                </a:solidFill>
                <a:latin typeface="inherit"/>
                <a:ea typeface="Times New Roman"/>
              </a:rPr>
              <a:t>Фотозаметка</a:t>
            </a:r>
            <a:r>
              <a:rPr lang="ru-RU" dirty="0" smtClean="0">
                <a:solidFill>
                  <a:srgbClr val="252223"/>
                </a:solidFill>
                <a:latin typeface="inherit"/>
                <a:ea typeface="Times New Roman"/>
              </a:rPr>
              <a:t>» и сразу же преобразовывайте изображение в цифровые данные. Вы можете легко редактировать заметки, менять цвета и добавлять напоминания пером S </a:t>
            </a:r>
            <a:r>
              <a:rPr lang="ru-RU" dirty="0" err="1" smtClean="0">
                <a:solidFill>
                  <a:srgbClr val="252223"/>
                </a:solidFill>
                <a:latin typeface="inherit"/>
                <a:ea typeface="Times New Roman"/>
              </a:rPr>
              <a:t>Pen</a:t>
            </a:r>
            <a:r>
              <a:rPr lang="ru-RU" dirty="0" smtClean="0">
                <a:solidFill>
                  <a:srgbClr val="252223"/>
                </a:solidFill>
                <a:latin typeface="inherit"/>
                <a:ea typeface="Times New Roman"/>
              </a:rPr>
              <a:t>.</a:t>
            </a:r>
            <a:endParaRPr lang="ru-RU" sz="800" dirty="0">
              <a:ea typeface="Times New Roman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59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5720" y="4214818"/>
            <a:ext cx="4500594" cy="2143140"/>
          </a:xfrm>
        </p:spPr>
        <p:txBody>
          <a:bodyPr>
            <a:normAutofit/>
          </a:bodyPr>
          <a:lstStyle/>
          <a:p>
            <a:r>
              <a:rPr lang="ru-RU" sz="2000" b="1" dirty="0" smtClean="0"/>
              <a:t>Преимущества</a:t>
            </a:r>
            <a:r>
              <a:rPr lang="ru-RU" sz="2000" dirty="0" smtClean="0"/>
              <a:t/>
            </a:r>
            <a:br>
              <a:rPr lang="ru-RU" sz="2000" dirty="0" smtClean="0"/>
            </a:br>
            <a:r>
              <a:rPr lang="ru-RU" sz="2000" dirty="0" smtClean="0"/>
              <a:t>Установка </a:t>
            </a:r>
            <a:r>
              <a:rPr lang="ru-RU" sz="2000" dirty="0" err="1" smtClean="0"/>
              <a:t>Wireless</a:t>
            </a:r>
            <a:r>
              <a:rPr lang="ru-RU" sz="2000" dirty="0" smtClean="0"/>
              <a:t> LAN рекомендуется там, где развёртывание кабельной системы невозможно или экономически нецелесообразно. </a:t>
            </a:r>
            <a:endParaRPr lang="ru-RU" sz="2000" dirty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6</a:t>
            </a:fld>
            <a:endParaRPr lang="ru-RU"/>
          </a:p>
        </p:txBody>
      </p:sp>
      <p:pic>
        <p:nvPicPr>
          <p:cNvPr id="4" name="Рисунок 3" descr="Wi-Fi Logo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43306" y="0"/>
            <a:ext cx="2000264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0" y="2571744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err="1" smtClean="0"/>
              <a:t>Wireless-Fidelity</a:t>
            </a:r>
            <a:r>
              <a:rPr lang="ru-RU" sz="2000" dirty="0" smtClean="0"/>
              <a:t> (дословно «Беспроводная надёжность») </a:t>
            </a:r>
          </a:p>
          <a:p>
            <a:r>
              <a:rPr lang="ru-RU" sz="2000" dirty="0" smtClean="0"/>
              <a:t>- стандарт на оборудование </a:t>
            </a:r>
            <a:r>
              <a:rPr lang="ru-RU" sz="2000" b="1" dirty="0" err="1" smtClean="0"/>
              <a:t>Wireless</a:t>
            </a:r>
            <a:r>
              <a:rPr lang="ru-RU" sz="2000" b="1" dirty="0" smtClean="0"/>
              <a:t> LAN</a:t>
            </a:r>
            <a:r>
              <a:rPr lang="ru-RU" sz="2000" dirty="0" smtClean="0"/>
              <a:t>. Разработан консорциумом </a:t>
            </a:r>
            <a:r>
              <a:rPr lang="ru-RU" sz="2000" dirty="0" err="1" smtClean="0"/>
              <a:t>Wi-Fi</a:t>
            </a:r>
            <a:r>
              <a:rPr lang="ru-RU" sz="2000" dirty="0" smtClean="0"/>
              <a:t> </a:t>
            </a:r>
            <a:r>
              <a:rPr lang="ru-RU" sz="2000" dirty="0" err="1" smtClean="0"/>
              <a:t>Alliance</a:t>
            </a:r>
            <a:endParaRPr lang="ru-RU" sz="2000" dirty="0"/>
          </a:p>
        </p:txBody>
      </p:sp>
      <p:pic>
        <p:nvPicPr>
          <p:cNvPr id="6" name="Рисунок 5" descr="Wi-Fi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43438" y="1142984"/>
            <a:ext cx="4286280" cy="4786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0" y="1214422"/>
            <a:ext cx="47863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 smtClean="0"/>
              <a:t>Wi-Fi</a:t>
            </a:r>
            <a:r>
              <a:rPr lang="ru-RU" dirty="0" smtClean="0"/>
              <a:t> был создан в 1991 NCR </a:t>
            </a:r>
            <a:r>
              <a:rPr lang="ru-RU" dirty="0" err="1" smtClean="0"/>
              <a:t>Corporation</a:t>
            </a:r>
            <a:r>
              <a:rPr lang="ru-RU" dirty="0" smtClean="0"/>
              <a:t>/AT&amp;T (впоследствии - </a:t>
            </a:r>
            <a:r>
              <a:rPr lang="ru-RU" dirty="0" err="1" smtClean="0"/>
              <a:t>Lucent</a:t>
            </a:r>
            <a:r>
              <a:rPr lang="ru-RU" dirty="0" smtClean="0"/>
              <a:t> и </a:t>
            </a:r>
            <a:r>
              <a:rPr lang="ru-RU" dirty="0" err="1" smtClean="0"/>
              <a:t>Agere</a:t>
            </a:r>
            <a:r>
              <a:rPr lang="ru-RU" dirty="0" smtClean="0"/>
              <a:t> </a:t>
            </a:r>
            <a:r>
              <a:rPr lang="ru-RU" dirty="0" err="1" smtClean="0"/>
              <a:t>Systems</a:t>
            </a:r>
            <a:r>
              <a:rPr lang="ru-RU" dirty="0" smtClean="0"/>
              <a:t>) в </a:t>
            </a:r>
            <a:r>
              <a:rPr lang="ru-RU" dirty="0" err="1" smtClean="0"/>
              <a:t>Ньивегейн</a:t>
            </a:r>
            <a:r>
              <a:rPr lang="ru-RU" dirty="0" smtClean="0"/>
              <a:t>, Нидерланды. 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http://www.technodom.kz/under/content_files/gnote4/photo_0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00496" y="1857364"/>
            <a:ext cx="4784411" cy="443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http://www.technodom.kz/under/content_files/gnote4/spen_0.jp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857496"/>
            <a:ext cx="3531878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1" name="Rectangle 1"/>
          <p:cNvSpPr>
            <a:spLocks noChangeArrowheads="1"/>
          </p:cNvSpPr>
          <p:nvPr/>
        </p:nvSpPr>
        <p:spPr bwMode="auto">
          <a:xfrm>
            <a:off x="0" y="0"/>
            <a:ext cx="9144000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1" i="0" u="none" strike="noStrike" cap="none" normalizeH="0" baseline="0" dirty="0" smtClean="0">
                <a:ln>
                  <a:noFill/>
                </a:ln>
                <a:solidFill>
                  <a:srgbClr val="0057A4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Усовершенствованное электронное перо S </a:t>
            </a:r>
            <a:r>
              <a:rPr kumimoji="0" lang="ru-RU" b="1" i="0" u="none" strike="noStrike" cap="none" normalizeH="0" baseline="0" dirty="0" err="1" smtClean="0">
                <a:ln>
                  <a:noFill/>
                </a:ln>
                <a:solidFill>
                  <a:srgbClr val="0057A4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Pen</a:t>
            </a:r>
            <a:r>
              <a:rPr kumimoji="0" lang="ru-RU" b="1" i="0" u="none" strike="noStrike" cap="none" normalizeH="0" baseline="0" dirty="0" smtClean="0">
                <a:ln>
                  <a:noFill/>
                </a:ln>
                <a:solidFill>
                  <a:srgbClr val="0057A4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 </a:t>
            </a:r>
            <a:br>
              <a:rPr kumimoji="0" lang="ru-RU" b="1" i="0" u="none" strike="noStrike" cap="none" normalizeH="0" baseline="0" dirty="0" smtClean="0">
                <a:ln>
                  <a:noFill/>
                </a:ln>
                <a:solidFill>
                  <a:srgbClr val="0057A4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</a:b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1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Улучшенное перо, которое по ощущениям напоминает ручку</a:t>
            </a:r>
            <a:r>
              <a:rPr kumimoji="0" lang="ru-RU" b="1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Arial" pitchFamily="34" charset="0"/>
              </a:rPr>
              <a:t> 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rgbClr val="252223"/>
              </a:solidFill>
              <a:effectLst/>
              <a:latin typeface="inherit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Благодаря повышенной чувствительности к давлению обновленный S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Pen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позволяет получить новый, более совершенный пользовательский опыт при рисовании и письме на экране . Насладитесь по-настоящему комфортным письмом по экрану!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60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http://www.technodom.kz/under/content_files/gnote4/multitasking_0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71736" y="142852"/>
            <a:ext cx="4643755" cy="313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9873" name="Rectangle 1"/>
          <p:cNvSpPr>
            <a:spLocks noChangeArrowheads="1"/>
          </p:cNvSpPr>
          <p:nvPr/>
        </p:nvSpPr>
        <p:spPr bwMode="auto">
          <a:xfrm>
            <a:off x="0" y="3286124"/>
            <a:ext cx="9144000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0057A4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Свободное перемещение окон и удобная многозадачность 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Интуитивно понятный интерфейс для комфортной работы</a:t>
            </a: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Arial" pitchFamily="34" charset="0"/>
              </a:rPr>
              <a:t> 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Arial" pitchFamily="34" charset="0"/>
              </a:rPr>
              <a:t>Режим </a:t>
            </a:r>
            <a:r>
              <a:rPr kumimoji="0" lang="ru-RU" sz="2400" b="0" i="0" u="none" strike="noStrike" cap="none" normalizeH="0" baseline="0" dirty="0" err="1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Arial" pitchFamily="34" charset="0"/>
              </a:rPr>
              <a:t>Multi-window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Arial" pitchFamily="34" charset="0"/>
              </a:rPr>
              <a:t> предоставляет широкие возможности для перемещения по экрану нескольких одновременно запущенных приложений с помощью простых жестов.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61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http://www.technodom.kz/under/content_files/gnote4/fast_0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72066" y="2071678"/>
            <a:ext cx="3857652" cy="4202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0897" name="Rectangle 1"/>
          <p:cNvSpPr>
            <a:spLocks noChangeArrowheads="1"/>
          </p:cNvSpPr>
          <p:nvPr/>
        </p:nvSpPr>
        <p:spPr bwMode="auto">
          <a:xfrm>
            <a:off x="0" y="285728"/>
            <a:ext cx="5500694" cy="5693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3200" b="1" i="0" u="none" strike="noStrike" cap="none" normalizeH="0" baseline="0" dirty="0" smtClean="0">
                <a:ln>
                  <a:noFill/>
                </a:ln>
                <a:solidFill>
                  <a:srgbClr val="0057A4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Быстрая зарядка, большая емкость</a:t>
            </a: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rgbClr val="0057A4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 </a:t>
            </a:r>
            <a:b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rgbClr val="0057A4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</a:b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Tahoma" pitchFamily="34" charset="0"/>
                <a:ea typeface="Times New Roman" pitchFamily="18" charset="0"/>
                <a:cs typeface="Tahoma" pitchFamily="34" charset="0"/>
              </a:rPr>
              <a:t>Сократившееся время перезарядки, более длительное время использования</a:t>
            </a: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Arial" pitchFamily="34" charset="0"/>
              </a:rPr>
              <a:t> 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rgbClr val="252223"/>
              </a:solidFill>
              <a:effectLst/>
              <a:latin typeface="inherit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Благодаря повышенной скорости зарядки общее время ожидания до полной зарядки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Galaxy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Note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4 значительно сократилось. Время зарядки от нуля до 50% теперь занимает всего около 30 минут, в то время как раньше это занимало 55 минут. </a:t>
            </a:r>
            <a:b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</a:b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Просто подключите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Note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4 к розетке и занимайтесь своими делами, пока он заряжается. Если оставшегося заряда недостаточно, используйте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ультраэнергосберегающий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rgbClr val="252223"/>
                </a:solidFill>
                <a:effectLst/>
                <a:latin typeface="inherit" charset="0"/>
                <a:ea typeface="Times New Roman" pitchFamily="18" charset="0"/>
                <a:cs typeface="Times New Roman" pitchFamily="18" charset="0"/>
              </a:rPr>
              <a:t> режим.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62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http://www.technodom.kz/under/content_files/gnote4/spec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63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64</a:t>
            </a:fld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928794" y="214290"/>
            <a:ext cx="1747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dirty="0" smtClean="0"/>
              <a:t>Nokia </a:t>
            </a:r>
            <a:r>
              <a:rPr lang="en-US" dirty="0" err="1" smtClean="0"/>
              <a:t>Lumia</a:t>
            </a:r>
            <a:r>
              <a:rPr lang="en-US" dirty="0" smtClean="0"/>
              <a:t> 930</a:t>
            </a:r>
            <a:endParaRPr lang="en-US" dirty="0"/>
          </a:p>
        </p:txBody>
      </p:sp>
      <p:pic>
        <p:nvPicPr>
          <p:cNvPr id="2056" name="Picture 8" descr="http://habrastorage.org/getpro/habr/post_images/dc1/86f/759/dc186f759301ebf1a3f33a651ddf3f0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2000240"/>
            <a:ext cx="7620000" cy="3810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65</a:t>
            </a:fld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285720" y="0"/>
            <a:ext cx="4572000" cy="63709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cap="all" dirty="0" smtClean="0"/>
              <a:t>ЕДИНЫЙ ИНТЕРФЕЙС WINDOWS</a:t>
            </a:r>
          </a:p>
          <a:p>
            <a:endParaRPr lang="ru-RU" sz="2400" b="1" cap="all" dirty="0" smtClean="0"/>
          </a:p>
          <a:p>
            <a:r>
              <a:rPr lang="ru-RU" sz="2400" dirty="0" err="1" smtClean="0"/>
              <a:t>Nokia</a:t>
            </a:r>
            <a:r>
              <a:rPr lang="ru-RU" sz="2400" dirty="0" smtClean="0"/>
              <a:t> </a:t>
            </a:r>
            <a:r>
              <a:rPr lang="ru-RU" sz="2400" dirty="0" err="1" smtClean="0"/>
              <a:t>Lumia</a:t>
            </a:r>
            <a:r>
              <a:rPr lang="ru-RU" sz="2400" dirty="0" smtClean="0"/>
              <a:t> 930 оснащается новейшей системой </a:t>
            </a:r>
            <a:r>
              <a:rPr lang="ru-RU" sz="2400" dirty="0" err="1" smtClean="0"/>
              <a:t>Windows</a:t>
            </a:r>
            <a:r>
              <a:rPr lang="ru-RU" sz="2400" dirty="0" smtClean="0"/>
              <a:t> </a:t>
            </a:r>
            <a:r>
              <a:rPr lang="ru-RU" sz="2400" dirty="0" err="1" smtClean="0"/>
              <a:t>Phone</a:t>
            </a:r>
            <a:r>
              <a:rPr lang="ru-RU" sz="2400" dirty="0" smtClean="0"/>
              <a:t>, так что теперь, независимо от используемого устройства (смартфон, </a:t>
            </a:r>
            <a:r>
              <a:rPr lang="ru-RU" sz="2400" dirty="0" err="1" smtClean="0"/>
              <a:t>Xbox</a:t>
            </a:r>
            <a:r>
              <a:rPr lang="ru-RU" sz="2400" dirty="0" smtClean="0"/>
              <a:t> или ПК), вы будете работать с одним и тем же интерфейсом. Эксклюзивные живые иконки помогают быть в курсе происходящего, а для </a:t>
            </a:r>
            <a:r>
              <a:rPr lang="ru-RU" sz="2400" dirty="0" err="1" smtClean="0"/>
              <a:t>персонализации</a:t>
            </a:r>
            <a:r>
              <a:rPr lang="ru-RU" sz="2400" dirty="0" smtClean="0"/>
              <a:t> </a:t>
            </a:r>
            <a:r>
              <a:rPr lang="ru-RU" sz="2400" dirty="0" err="1" smtClean="0"/>
              <a:t>Windows</a:t>
            </a:r>
            <a:r>
              <a:rPr lang="ru-RU" sz="2400" dirty="0" smtClean="0"/>
              <a:t> </a:t>
            </a:r>
            <a:r>
              <a:rPr lang="ru-RU" sz="2400" dirty="0" err="1" smtClean="0"/>
              <a:t>Phone</a:t>
            </a:r>
            <a:r>
              <a:rPr lang="ru-RU" sz="2400" dirty="0" smtClean="0"/>
              <a:t> 8.1 появился ряд новых функций, например настраиваемые фоновые изображения для рабочего стола.</a:t>
            </a:r>
            <a:endParaRPr lang="ru-RU" sz="2400" dirty="0"/>
          </a:p>
        </p:txBody>
      </p:sp>
      <p:pic>
        <p:nvPicPr>
          <p:cNvPr id="1026" name="Picture 2" descr="Nokia-Lumia-930-Windows-Phone-Experienc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00562" y="857232"/>
            <a:ext cx="4643438" cy="49291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66</a:t>
            </a:fld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42844" y="214290"/>
            <a:ext cx="3429024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 smtClean="0"/>
              <a:t>Камера </a:t>
            </a:r>
            <a:r>
              <a:rPr lang="ru-RU" sz="2800" dirty="0" err="1" smtClean="0"/>
              <a:t>PureView</a:t>
            </a:r>
            <a:r>
              <a:rPr lang="ru-RU" sz="2800" dirty="0" smtClean="0"/>
              <a:t> 20 </a:t>
            </a:r>
            <a:r>
              <a:rPr lang="ru-RU" sz="2800" dirty="0" err="1" smtClean="0"/>
              <a:t>Мпикс</a:t>
            </a:r>
            <a:r>
              <a:rPr lang="ru-RU" sz="2800" dirty="0" smtClean="0"/>
              <a:t> и четыре направленных микрофона для записи объемного звука позволяют делать высококачественные фотоснимки и записывать видео с удивительно реалистичным звуком.</a:t>
            </a:r>
            <a:endParaRPr lang="ru-RU" sz="2800" dirty="0"/>
          </a:p>
        </p:txBody>
      </p:sp>
      <p:pic>
        <p:nvPicPr>
          <p:cNvPr id="97282" name="Picture 2" descr="Nokia Lumia 930 Камера PureView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86200" y="857232"/>
            <a:ext cx="5357800" cy="500061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67</a:t>
            </a:fld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0" y="0"/>
            <a:ext cx="4572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smtClean="0"/>
              <a:t>Размер датчика основной камеры: 20 </a:t>
            </a:r>
            <a:r>
              <a:rPr lang="ru-RU" sz="2000" dirty="0" err="1" smtClean="0"/>
              <a:t>Мпикс</a:t>
            </a:r>
            <a:r>
              <a:rPr lang="ru-RU" sz="2000" dirty="0" smtClean="0"/>
              <a:t>, </a:t>
            </a:r>
            <a:r>
              <a:rPr lang="ru-RU" sz="2000" dirty="0" err="1" smtClean="0"/>
              <a:t>PureView</a:t>
            </a:r>
            <a:endParaRPr lang="ru-RU" sz="2000" dirty="0" smtClean="0"/>
          </a:p>
          <a:p>
            <a:r>
              <a:rPr lang="ru-RU" sz="2000" dirty="0" smtClean="0"/>
              <a:t>Размер экрана: 5''</a:t>
            </a:r>
          </a:p>
          <a:p>
            <a:r>
              <a:rPr lang="ru-RU" sz="2000" dirty="0" smtClean="0"/>
              <a:t>Разрешение дисплея: </a:t>
            </a:r>
            <a:r>
              <a:rPr lang="ru-RU" sz="2000" dirty="0" err="1" smtClean="0"/>
              <a:t>Full</a:t>
            </a:r>
            <a:r>
              <a:rPr lang="ru-RU" sz="2000" dirty="0" smtClean="0"/>
              <a:t> HD (1920 </a:t>
            </a:r>
            <a:r>
              <a:rPr lang="ru-RU" sz="2000" dirty="0" err="1" smtClean="0"/>
              <a:t>x</a:t>
            </a:r>
            <a:r>
              <a:rPr lang="ru-RU" sz="2000" dirty="0" smtClean="0"/>
              <a:t> 1080)</a:t>
            </a:r>
          </a:p>
          <a:p>
            <a:r>
              <a:rPr lang="ru-RU" sz="2000" dirty="0" smtClean="0"/>
              <a:t>Название процессора: </a:t>
            </a:r>
            <a:r>
              <a:rPr lang="ru-RU" sz="2000" dirty="0" err="1" smtClean="0"/>
              <a:t>Qualcomm</a:t>
            </a:r>
            <a:r>
              <a:rPr lang="ru-RU" sz="2000" dirty="0" smtClean="0"/>
              <a:t> </a:t>
            </a:r>
            <a:r>
              <a:rPr lang="ru-RU" sz="2000" dirty="0" err="1" smtClean="0"/>
              <a:t>Snapdragon</a:t>
            </a:r>
            <a:r>
              <a:rPr lang="ru-RU" sz="2000" dirty="0" smtClean="0"/>
              <a:t>™ 800</a:t>
            </a:r>
          </a:p>
          <a:p>
            <a:r>
              <a:rPr lang="ru-RU" sz="2000" dirty="0" smtClean="0"/>
              <a:t>Максимальное время разговора в сети 3G : 17,9ч</a:t>
            </a:r>
          </a:p>
          <a:p>
            <a:r>
              <a:rPr lang="ru-RU" sz="2000" dirty="0" smtClean="0"/>
              <a:t>Емкость аккумулятора: 2420мА·ч</a:t>
            </a:r>
          </a:p>
          <a:p>
            <a:r>
              <a:rPr lang="ru-RU" sz="2000" dirty="0" smtClean="0"/>
              <a:t>Беспроводная зарядка: Встроено (стандарт </a:t>
            </a:r>
            <a:r>
              <a:rPr lang="ru-RU" sz="2000" dirty="0" err="1" smtClean="0"/>
              <a:t>Qi</a:t>
            </a:r>
            <a:r>
              <a:rPr lang="ru-RU" sz="2000" dirty="0" smtClean="0"/>
              <a:t>)</a:t>
            </a:r>
            <a:endParaRPr lang="ru-RU" sz="20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4572000" y="0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smtClean="0"/>
              <a:t>           Размеры</a:t>
            </a:r>
          </a:p>
          <a:p>
            <a:pPr lvl="1"/>
            <a:r>
              <a:rPr lang="ru-RU" sz="2000" dirty="0" smtClean="0"/>
              <a:t>Длина : 137 мм</a:t>
            </a:r>
          </a:p>
          <a:p>
            <a:pPr lvl="1"/>
            <a:r>
              <a:rPr lang="ru-RU" sz="2000" dirty="0" smtClean="0"/>
              <a:t>Ширина : 71 мм</a:t>
            </a:r>
          </a:p>
          <a:p>
            <a:pPr lvl="1"/>
            <a:r>
              <a:rPr lang="ru-RU" sz="2000" dirty="0" smtClean="0"/>
              <a:t>Толщина </a:t>
            </a:r>
            <a:r>
              <a:rPr lang="ru-RU" sz="2000" baseline="30000" dirty="0" smtClean="0"/>
              <a:t>2</a:t>
            </a:r>
            <a:r>
              <a:rPr lang="ru-RU" sz="2000" dirty="0" smtClean="0"/>
              <a:t>: 9,8 мм</a:t>
            </a:r>
          </a:p>
          <a:p>
            <a:pPr lvl="1"/>
            <a:r>
              <a:rPr lang="ru-RU" sz="2000" dirty="0" smtClean="0"/>
              <a:t>Вес : 167 г</a:t>
            </a:r>
            <a:endParaRPr lang="ru-RU" sz="20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5143504" y="1785926"/>
            <a:ext cx="22220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smtClean="0"/>
              <a:t>Размер экрана: 5 ''</a:t>
            </a:r>
            <a:endParaRPr lang="ru-RU" sz="20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0" y="3714752"/>
            <a:ext cx="414337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/>
              <a:t>              Программная платформа и    пользовательский интерфейс</a:t>
            </a:r>
          </a:p>
          <a:p>
            <a:pPr lvl="1"/>
            <a:r>
              <a:rPr lang="ru-RU" sz="2000" dirty="0" smtClean="0"/>
              <a:t>Операционная система : </a:t>
            </a:r>
            <a:r>
              <a:rPr lang="ru-RU" sz="2000" dirty="0" err="1" smtClean="0"/>
              <a:t>Windows</a:t>
            </a:r>
            <a:r>
              <a:rPr lang="ru-RU" sz="2000" dirty="0" smtClean="0"/>
              <a:t> </a:t>
            </a:r>
            <a:r>
              <a:rPr lang="ru-RU" sz="2000" dirty="0" err="1" smtClean="0"/>
              <a:t>Phone</a:t>
            </a:r>
            <a:r>
              <a:rPr lang="ru-RU" sz="2000" dirty="0" smtClean="0"/>
              <a:t> </a:t>
            </a:r>
          </a:p>
          <a:p>
            <a:pPr lvl="1"/>
            <a:r>
              <a:rPr lang="ru-RU" sz="2000" dirty="0" smtClean="0"/>
              <a:t>Версия ПО: </a:t>
            </a:r>
            <a:r>
              <a:rPr lang="ru-RU" sz="2000" dirty="0" err="1" smtClean="0"/>
              <a:t>Windows</a:t>
            </a:r>
            <a:r>
              <a:rPr lang="ru-RU" sz="2000" dirty="0" smtClean="0"/>
              <a:t> </a:t>
            </a:r>
            <a:r>
              <a:rPr lang="ru-RU" sz="2000" dirty="0" err="1" smtClean="0"/>
              <a:t>Phone</a:t>
            </a:r>
            <a:r>
              <a:rPr lang="ru-RU" sz="2000" dirty="0" smtClean="0"/>
              <a:t> 8.1 с </a:t>
            </a:r>
            <a:r>
              <a:rPr lang="ru-RU" sz="2000" dirty="0" err="1" smtClean="0"/>
              <a:t>Lumia</a:t>
            </a:r>
            <a:r>
              <a:rPr lang="ru-RU" sz="2000" dirty="0" smtClean="0"/>
              <a:t> </a:t>
            </a:r>
            <a:r>
              <a:rPr lang="ru-RU" sz="2000" dirty="0" err="1" smtClean="0"/>
              <a:t>Cyan</a:t>
            </a:r>
            <a:r>
              <a:rPr lang="ru-RU" sz="2000" dirty="0" smtClean="0"/>
              <a:t> </a:t>
            </a:r>
          </a:p>
          <a:p>
            <a:pPr lvl="1"/>
            <a:r>
              <a:rPr lang="ru-RU" sz="2000" dirty="0" smtClean="0"/>
              <a:t>Обновления для ПО: Обновление встроенного ПО через сотовую сеть (FOTA) </a:t>
            </a:r>
            <a:endParaRPr lang="ru-RU" sz="2000" dirty="0"/>
          </a:p>
        </p:txBody>
      </p:sp>
      <p:sp>
        <p:nvSpPr>
          <p:cNvPr id="98310" name="AutoShape 6" descr="http://habrastorage.org/getpro/habr/post_images/280/145/fce/280145fce4a6e9057dfa12481fdfdb2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8312" name="AutoShape 8" descr="http://habrastorage.org/getpro/habr/post_images/280/145/fce/280145fce4a6e9057dfa12481fdfdb2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5" name="Picture 8" descr="http://habrastorage.org/getpro/habr/post_images/dc1/86f/759/dc186f759301ebf1a3f33a651ddf3f0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14810" y="3071810"/>
            <a:ext cx="5119670" cy="280986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14282" y="1071546"/>
            <a:ext cx="471490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 smtClean="0"/>
              <a:t>Офис. Свобода от офиса.</a:t>
            </a:r>
          </a:p>
          <a:p>
            <a:r>
              <a:rPr lang="ru-RU" sz="2400" dirty="0" smtClean="0"/>
              <a:t>Новые телефоны семейства </a:t>
            </a:r>
            <a:r>
              <a:rPr lang="ru-RU" sz="2400" dirty="0" err="1" smtClean="0"/>
              <a:t>Lumia</a:t>
            </a:r>
            <a:r>
              <a:rPr lang="ru-RU" sz="2400" dirty="0" smtClean="0"/>
              <a:t> поставляются с полными версиями </a:t>
            </a:r>
            <a:r>
              <a:rPr lang="ru-RU" sz="2400" dirty="0" err="1" smtClean="0"/>
              <a:t>Microsoft</a:t>
            </a:r>
            <a:r>
              <a:rPr lang="ru-RU" sz="2400" dirty="0" smtClean="0"/>
              <a:t> </a:t>
            </a:r>
            <a:r>
              <a:rPr lang="ru-RU" sz="2400" dirty="0" err="1" smtClean="0"/>
              <a:t>Office</a:t>
            </a:r>
            <a:r>
              <a:rPr lang="ru-RU" sz="2400" dirty="0" smtClean="0"/>
              <a:t> и </a:t>
            </a:r>
            <a:r>
              <a:rPr lang="ru-RU" sz="2400" dirty="0" err="1" smtClean="0"/>
              <a:t>Outlook</a:t>
            </a:r>
            <a:r>
              <a:rPr lang="ru-RU" sz="2400" dirty="0" smtClean="0"/>
              <a:t>. Благодаря функции синхронизации вы можете с легкостью создавать и редактировать презентации </a:t>
            </a:r>
            <a:r>
              <a:rPr lang="ru-RU" sz="2400" dirty="0" err="1" smtClean="0"/>
              <a:t>PowerPoint</a:t>
            </a:r>
            <a:r>
              <a:rPr lang="ru-RU" sz="2400" dirty="0" smtClean="0"/>
              <a:t>, таблицы </a:t>
            </a:r>
            <a:r>
              <a:rPr lang="ru-RU" sz="2400" dirty="0" err="1" smtClean="0"/>
              <a:t>Excel</a:t>
            </a:r>
            <a:r>
              <a:rPr lang="ru-RU" sz="2400" dirty="0" smtClean="0"/>
              <a:t> и документы </a:t>
            </a:r>
            <a:r>
              <a:rPr lang="ru-RU" sz="2400" dirty="0" err="1" smtClean="0"/>
              <a:t>Word</a:t>
            </a:r>
            <a:r>
              <a:rPr lang="ru-RU" sz="2400" dirty="0" smtClean="0"/>
              <a:t> там, где вам удобно.</a:t>
            </a:r>
            <a:endParaRPr lang="ru-RU" sz="2400" dirty="0"/>
          </a:p>
        </p:txBody>
      </p:sp>
      <p:pic>
        <p:nvPicPr>
          <p:cNvPr id="87042" name="Picture 2" descr="920_product_body_KSP_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57752" y="1500174"/>
            <a:ext cx="4286248" cy="4286232"/>
          </a:xfrm>
          <a:prstGeom prst="rect">
            <a:avLst/>
          </a:prstGeom>
          <a:noFill/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68</a:t>
            </a:fld>
            <a:endParaRPr lang="ru-RU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1214422"/>
            <a:ext cx="4572000" cy="48936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dirty="0" err="1" smtClean="0"/>
              <a:t>Samsung</a:t>
            </a:r>
            <a:r>
              <a:rPr lang="ru-RU" sz="2400" dirty="0" smtClean="0"/>
              <a:t> GALAXY </a:t>
            </a:r>
            <a:r>
              <a:rPr lang="ru-RU" sz="2400" dirty="0" err="1" smtClean="0"/>
              <a:t>Alpha</a:t>
            </a:r>
            <a:r>
              <a:rPr lang="ru-RU" sz="2400" dirty="0" smtClean="0"/>
              <a:t> - это первый металлический Android-смартфон </a:t>
            </a:r>
            <a:r>
              <a:rPr lang="ru-RU" sz="2400" dirty="0" err="1" smtClean="0"/>
              <a:t>Samsung</a:t>
            </a:r>
            <a:r>
              <a:rPr lang="ru-RU" sz="2400" dirty="0" smtClean="0"/>
              <a:t>. Он выполнен по аналогии с </a:t>
            </a:r>
            <a:r>
              <a:rPr lang="ru-RU" sz="2400" dirty="0" err="1" smtClean="0"/>
              <a:t>iPhone</a:t>
            </a:r>
            <a:r>
              <a:rPr lang="ru-RU" sz="2400" dirty="0" smtClean="0"/>
              <a:t>: упор на имидж, металл в корпусе, нет слота расширения и характеристики не самые передовые. При этом дисплей больше, чем у </a:t>
            </a:r>
            <a:r>
              <a:rPr lang="ru-RU" sz="2400" dirty="0" err="1" smtClean="0"/>
              <a:t>гаджета</a:t>
            </a:r>
            <a:r>
              <a:rPr lang="ru-RU" sz="2400" dirty="0" smtClean="0"/>
              <a:t> </a:t>
            </a:r>
            <a:r>
              <a:rPr lang="ru-RU" sz="2400" dirty="0" err="1" smtClean="0"/>
              <a:t>Apple</a:t>
            </a:r>
            <a:r>
              <a:rPr lang="ru-RU" sz="2400" dirty="0" smtClean="0"/>
              <a:t>. В отличие от флагманского GALAXY S5 тут нет </a:t>
            </a:r>
            <a:r>
              <a:rPr lang="ru-RU" sz="2400" dirty="0" err="1" smtClean="0"/>
              <a:t>Full</a:t>
            </a:r>
            <a:r>
              <a:rPr lang="ru-RU" sz="2400" dirty="0" smtClean="0"/>
              <a:t> HD экрана и других возможностей. Это в первую очередь </a:t>
            </a:r>
            <a:r>
              <a:rPr lang="ru-RU" sz="2400" dirty="0" err="1" smtClean="0"/>
              <a:t>имиджевый</a:t>
            </a:r>
            <a:r>
              <a:rPr lang="ru-RU" sz="2400" dirty="0" smtClean="0"/>
              <a:t> смартфон.</a:t>
            </a:r>
            <a:endParaRPr lang="ru-RU" sz="24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0" y="285728"/>
            <a:ext cx="41220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cap="all" dirty="0" smtClean="0"/>
              <a:t>SAMSUNG GALAXY ALPHA</a:t>
            </a:r>
            <a:endParaRPr lang="en-US" sz="2800" b="1" cap="all" dirty="0"/>
          </a:p>
        </p:txBody>
      </p:sp>
      <p:pic>
        <p:nvPicPr>
          <p:cNvPr id="22534" name="Picture 6" descr="https://hi-tech.imgsmail.ru/hitech_img/4948bdf15238ce35e61dfcd659d07c20/r/884x-/i/d7/1a/90aede78ce56521250df00e86bc4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86314" y="3786190"/>
            <a:ext cx="4357686" cy="3071810"/>
          </a:xfrm>
          <a:prstGeom prst="rect">
            <a:avLst/>
          </a:prstGeom>
          <a:noFill/>
        </p:spPr>
      </p:pic>
      <p:sp>
        <p:nvSpPr>
          <p:cNvPr id="7" name="Прямоугольник 6"/>
          <p:cNvSpPr/>
          <p:nvPr/>
        </p:nvSpPr>
        <p:spPr>
          <a:xfrm>
            <a:off x="0" y="714356"/>
            <a:ext cx="183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/>
              <a:t>Цена 180 000 </a:t>
            </a:r>
            <a:r>
              <a:rPr lang="ru-RU" dirty="0" err="1" smtClean="0"/>
              <a:t>кзт</a:t>
            </a:r>
            <a:endParaRPr lang="ru-RU" dirty="0"/>
          </a:p>
        </p:txBody>
      </p:sp>
      <p:pic>
        <p:nvPicPr>
          <p:cNvPr id="22536" name="Picture 8" descr="http://catalog.sulpak.kz/Photo.ashx?url=http://catalog.sulpak.kz/Photo/img_0_77_616_0.jpg&amp;width=600&amp;height=600&amp;quality=10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86356" y="0"/>
            <a:ext cx="3857644" cy="3786190"/>
          </a:xfrm>
          <a:prstGeom prst="rect">
            <a:avLst/>
          </a:prstGeom>
          <a:noFill/>
        </p:spPr>
      </p:pic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69</a:t>
            </a:fld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428604"/>
            <a:ext cx="8229600" cy="1500198"/>
          </a:xfrm>
        </p:spPr>
        <p:txBody>
          <a:bodyPr>
            <a:normAutofit fontScale="90000"/>
          </a:bodyPr>
          <a:lstStyle/>
          <a:p>
            <a:r>
              <a:rPr lang="ru-RU" b="1" dirty="0" err="1" smtClean="0"/>
              <a:t>WiMAX</a:t>
            </a:r>
            <a:r>
              <a:rPr lang="ru-RU" dirty="0" smtClean="0"/>
              <a:t> 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>- протокол широкополосной радиосвязи (</a:t>
            </a:r>
            <a:r>
              <a:rPr lang="ru-RU" sz="2400" b="1" dirty="0" err="1" smtClean="0"/>
              <a:t>W</a:t>
            </a:r>
            <a:r>
              <a:rPr lang="ru-RU" sz="2400" dirty="0" err="1" smtClean="0"/>
              <a:t>orldwide</a:t>
            </a:r>
            <a:r>
              <a:rPr lang="ru-RU" sz="2400" dirty="0" smtClean="0"/>
              <a:t> </a:t>
            </a:r>
            <a:r>
              <a:rPr lang="ru-RU" sz="2400" b="1" dirty="0" err="1" smtClean="0"/>
              <a:t>I</a:t>
            </a:r>
            <a:r>
              <a:rPr lang="ru-RU" sz="2400" dirty="0" err="1" smtClean="0"/>
              <a:t>nteroperability</a:t>
            </a:r>
            <a:r>
              <a:rPr lang="ru-RU" sz="2400" dirty="0" smtClean="0"/>
              <a:t> </a:t>
            </a:r>
            <a:r>
              <a:rPr lang="ru-RU" sz="2400" dirty="0" err="1" smtClean="0"/>
              <a:t>for</a:t>
            </a:r>
            <a:r>
              <a:rPr lang="ru-RU" sz="2400" b="1" dirty="0" err="1" smtClean="0"/>
              <a:t>M</a:t>
            </a:r>
            <a:r>
              <a:rPr lang="ru-RU" sz="2400" dirty="0" err="1" smtClean="0"/>
              <a:t>icrowave</a:t>
            </a:r>
            <a:r>
              <a:rPr lang="ru-RU" sz="2400" dirty="0" smtClean="0"/>
              <a:t> </a:t>
            </a:r>
            <a:r>
              <a:rPr lang="ru-RU" sz="2400" b="1" dirty="0" err="1" smtClean="0"/>
              <a:t>Acc</a:t>
            </a:r>
            <a:r>
              <a:rPr lang="ru-RU" sz="2400" dirty="0" err="1" smtClean="0"/>
              <a:t>ess</a:t>
            </a:r>
            <a:r>
              <a:rPr lang="ru-RU" sz="2400" dirty="0" smtClean="0"/>
              <a:t>)</a:t>
            </a:r>
            <a:br>
              <a:rPr lang="ru-RU" sz="2400" dirty="0" smtClean="0"/>
            </a:br>
            <a:r>
              <a:rPr lang="ru-RU" sz="2400" dirty="0" smtClean="0"/>
              <a:t>-разработанный консорциумом (англ. </a:t>
            </a:r>
            <a:r>
              <a:rPr lang="ru-RU" sz="2400" i="1" dirty="0" err="1" smtClean="0"/>
              <a:t>WiMAX</a:t>
            </a:r>
            <a:r>
              <a:rPr lang="ru-RU" sz="2400" i="1" dirty="0" smtClean="0"/>
              <a:t> </a:t>
            </a:r>
            <a:r>
              <a:rPr lang="ru-RU" sz="2400" i="1" dirty="0" err="1" smtClean="0"/>
              <a:t>Forum</a:t>
            </a:r>
            <a:r>
              <a:rPr lang="ru-RU" sz="2400" dirty="0" smtClean="0"/>
              <a:t>) в июне 2001 года, и принятого в январе 2003 под стандартом 802.16.</a:t>
            </a:r>
            <a:br>
              <a:rPr lang="ru-RU" sz="2400" dirty="0" smtClean="0"/>
            </a:br>
            <a:endParaRPr lang="ru-RU" sz="2400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5072074"/>
            <a:ext cx="8229600" cy="1054089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7</a:t>
            </a:fld>
            <a:endParaRPr lang="ru-RU"/>
          </a:p>
        </p:txBody>
      </p:sp>
      <p:pic>
        <p:nvPicPr>
          <p:cNvPr id="4" name="Рисунок 3" descr="WiMax">
            <a:hlinkClick r:id="rId2" tooltip="&quot;WiMax&quot;"/>
          </p:cNvPr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4414" y="2214554"/>
            <a:ext cx="6715172" cy="44291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142852"/>
            <a:ext cx="478631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/>
              <a:t>- 4,7-дюймовый </a:t>
            </a:r>
            <a:r>
              <a:rPr lang="ru-RU" sz="2000" dirty="0" err="1" smtClean="0"/>
              <a:t>Super</a:t>
            </a:r>
            <a:r>
              <a:rPr lang="ru-RU" sz="2000" dirty="0" smtClean="0"/>
              <a:t> AMOLED дисплей с разрешением 1280 </a:t>
            </a:r>
            <a:r>
              <a:rPr lang="ru-RU" sz="2000" dirty="0" err="1" smtClean="0"/>
              <a:t>х</a:t>
            </a:r>
            <a:r>
              <a:rPr lang="ru-RU" sz="2000" dirty="0" smtClean="0"/>
              <a:t> 720 пикселей (320 </a:t>
            </a:r>
            <a:r>
              <a:rPr lang="ru-RU" sz="2000" dirty="0" err="1" smtClean="0"/>
              <a:t>ppi</a:t>
            </a:r>
            <a:r>
              <a:rPr lang="ru-RU" sz="2000" dirty="0" smtClean="0"/>
              <a:t>) </a:t>
            </a:r>
          </a:p>
          <a:p>
            <a:r>
              <a:rPr lang="ru-RU" sz="2000" dirty="0" smtClean="0"/>
              <a:t>- </a:t>
            </a:r>
            <a:r>
              <a:rPr lang="ru-RU" sz="2000" dirty="0" err="1" smtClean="0"/>
              <a:t>восьмиядерный</a:t>
            </a:r>
            <a:r>
              <a:rPr lang="ru-RU" sz="2000" dirty="0" smtClean="0"/>
              <a:t> процессор </a:t>
            </a:r>
            <a:r>
              <a:rPr lang="ru-RU" sz="2000" dirty="0" err="1" smtClean="0"/>
              <a:t>Exynos</a:t>
            </a:r>
            <a:r>
              <a:rPr lang="ru-RU" sz="2000" dirty="0" smtClean="0"/>
              <a:t> 5 </a:t>
            </a:r>
            <a:r>
              <a:rPr lang="ru-RU" sz="2000" dirty="0" err="1" smtClean="0"/>
              <a:t>Octa</a:t>
            </a:r>
            <a:r>
              <a:rPr lang="ru-RU" sz="2000" dirty="0" smtClean="0"/>
              <a:t>, 32 ГБ встроенной памяти, </a:t>
            </a:r>
          </a:p>
          <a:p>
            <a:r>
              <a:rPr lang="ru-RU" sz="2000" dirty="0" smtClean="0"/>
              <a:t>- 12-мегапиксельную основную камеру «со сверхбыстрым </a:t>
            </a:r>
            <a:r>
              <a:rPr lang="ru-RU" sz="2000" dirty="0" err="1" smtClean="0"/>
              <a:t>автофокусом</a:t>
            </a:r>
            <a:r>
              <a:rPr lang="ru-RU" sz="2000" dirty="0" smtClean="0"/>
              <a:t>», 2,1-мегапиксельный фронтальный модуль, </a:t>
            </a:r>
          </a:p>
          <a:p>
            <a:r>
              <a:rPr lang="ru-RU" sz="2000" dirty="0" smtClean="0"/>
              <a:t>-Поддержка LTE и сканер отпечатков пальцев. </a:t>
            </a:r>
            <a:r>
              <a:rPr lang="ru-RU" sz="2000" dirty="0" err="1" smtClean="0"/>
              <a:t>Влагозащиты</a:t>
            </a:r>
            <a:r>
              <a:rPr lang="ru-RU" sz="2000" dirty="0" smtClean="0"/>
              <a:t> нет</a:t>
            </a:r>
          </a:p>
          <a:p>
            <a:endParaRPr lang="ru-RU" sz="2000" dirty="0" smtClean="0"/>
          </a:p>
          <a:p>
            <a:r>
              <a:rPr lang="ru-RU" sz="2000" dirty="0" smtClean="0"/>
              <a:t>- Операционная система — </a:t>
            </a:r>
            <a:r>
              <a:rPr lang="ru-RU" sz="2000" dirty="0" err="1" smtClean="0"/>
              <a:t>Android</a:t>
            </a:r>
            <a:r>
              <a:rPr lang="ru-RU" sz="2000" dirty="0" smtClean="0"/>
              <a:t> 4.4 </a:t>
            </a:r>
            <a:r>
              <a:rPr lang="ru-RU" sz="2000" dirty="0" err="1" smtClean="0"/>
              <a:t>KitKat</a:t>
            </a:r>
            <a:r>
              <a:rPr lang="ru-RU" sz="2000" dirty="0" smtClean="0"/>
              <a:t>. </a:t>
            </a:r>
          </a:p>
          <a:p>
            <a:pPr>
              <a:buFontTx/>
              <a:buChar char="-"/>
            </a:pPr>
            <a:r>
              <a:rPr lang="ru-RU" sz="2000" dirty="0" smtClean="0"/>
              <a:t>Память: 32 ГБ, 2 ГБ ОЗУ, поддержки карт памяти нет</a:t>
            </a:r>
          </a:p>
          <a:p>
            <a:pPr>
              <a:buFontTx/>
              <a:buChar char="-"/>
            </a:pPr>
            <a:r>
              <a:rPr lang="ru-RU" sz="2000" dirty="0" smtClean="0"/>
              <a:t>Размеры, вес: 132.4 </a:t>
            </a:r>
            <a:r>
              <a:rPr lang="ru-RU" sz="2000" dirty="0" err="1" smtClean="0"/>
              <a:t>x</a:t>
            </a:r>
            <a:r>
              <a:rPr lang="ru-RU" sz="2000" dirty="0" smtClean="0"/>
              <a:t> 65.5 </a:t>
            </a:r>
            <a:r>
              <a:rPr lang="ru-RU" sz="2000" dirty="0" err="1" smtClean="0"/>
              <a:t>x</a:t>
            </a:r>
            <a:r>
              <a:rPr lang="ru-RU" sz="2000" dirty="0" smtClean="0"/>
              <a:t> 6.7 мм, 114 г</a:t>
            </a:r>
          </a:p>
          <a:p>
            <a:r>
              <a:rPr lang="ru-RU" sz="2000" dirty="0" smtClean="0"/>
              <a:t>- съемный аккумулятор емкостью 1860 </a:t>
            </a:r>
            <a:r>
              <a:rPr lang="ru-RU" sz="2000" dirty="0" err="1" smtClean="0"/>
              <a:t>мАч</a:t>
            </a:r>
            <a:r>
              <a:rPr lang="ru-RU" sz="2000" dirty="0" smtClean="0"/>
              <a:t>.</a:t>
            </a:r>
            <a:endParaRPr lang="ru-RU" sz="2000" dirty="0"/>
          </a:p>
        </p:txBody>
      </p:sp>
      <p:pic>
        <p:nvPicPr>
          <p:cNvPr id="5" name="Picture 4" descr="https://hi-tech.imgsmail.ru/hitech_img/fe2b3754835636fd9b73d75e00302a4f/r/884x-/i/32/c0/798983a282decde8e04aaa4b452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14876" y="1071546"/>
            <a:ext cx="4429124" cy="3786190"/>
          </a:xfrm>
          <a:prstGeom prst="rect">
            <a:avLst/>
          </a:prstGeom>
          <a:noFill/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70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00034" y="500042"/>
            <a:ext cx="75009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/>
              <a:t>GALAXY Alpha - </a:t>
            </a:r>
            <a:r>
              <a:rPr lang="ru-RU" sz="2400" i="1" dirty="0" smtClean="0"/>
              <a:t>первый смартфон </a:t>
            </a:r>
            <a:r>
              <a:rPr lang="en-US" sz="2400" i="1" dirty="0" smtClean="0"/>
              <a:t>Samsung </a:t>
            </a:r>
            <a:r>
              <a:rPr lang="ru-RU" sz="2400" i="1" dirty="0" smtClean="0"/>
              <a:t>с форматом </a:t>
            </a:r>
            <a:r>
              <a:rPr lang="en-US" sz="2400" i="1" dirty="0" smtClean="0"/>
              <a:t>SIM-</a:t>
            </a:r>
            <a:r>
              <a:rPr lang="ru-RU" sz="2400" i="1" dirty="0" smtClean="0"/>
              <a:t>карты </a:t>
            </a:r>
            <a:r>
              <a:rPr lang="en-US" sz="2400" i="1" dirty="0" err="1" smtClean="0"/>
              <a:t>nano</a:t>
            </a:r>
            <a:r>
              <a:rPr lang="en-US" sz="2400" i="1" dirty="0" smtClean="0"/>
              <a:t>-SIM (</a:t>
            </a:r>
            <a:r>
              <a:rPr lang="ru-RU" sz="2400" i="1" dirty="0" smtClean="0"/>
              <a:t>как у </a:t>
            </a:r>
            <a:r>
              <a:rPr lang="en-US" sz="2400" i="1" dirty="0" err="1" smtClean="0"/>
              <a:t>iPhone</a:t>
            </a:r>
            <a:r>
              <a:rPr lang="en-US" sz="2400" i="1" dirty="0" smtClean="0"/>
              <a:t> 5s).</a:t>
            </a:r>
            <a:endParaRPr lang="ru-RU" sz="2400" dirty="0"/>
          </a:p>
        </p:txBody>
      </p:sp>
      <p:pic>
        <p:nvPicPr>
          <p:cNvPr id="90114" name="Picture 2" descr="https://hi-tech.imgsmail.ru/hitech_img/d93b7176fccc855e203acd2686f7a82b/r/884x-/i/b2/a4/40655033961d972131ba44fe7265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57290" y="1928802"/>
            <a:ext cx="6348398" cy="4929198"/>
          </a:xfrm>
          <a:prstGeom prst="rect">
            <a:avLst/>
          </a:prstGeom>
          <a:noFill/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71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1"/>
          <p:cNvSpPr>
            <a:spLocks noChangeArrowheads="1"/>
          </p:cNvSpPr>
          <p:nvPr/>
        </p:nvSpPr>
        <p:spPr bwMode="auto">
          <a:xfrm>
            <a:off x="1142976" y="-142900"/>
            <a:ext cx="7132081" cy="774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 smtClean="0">
                <a:ln>
                  <a:noFill/>
                </a:ln>
                <a:solidFill>
                  <a:srgbClr val="202020"/>
                </a:solidFill>
                <a:effectLst/>
                <a:latin typeface="Georgia" pitchFamily="18" charset="0"/>
                <a:ea typeface="Times New Roman" pitchFamily="18" charset="0"/>
                <a:cs typeface="Times New Roman" pitchFamily="18" charset="0"/>
              </a:rPr>
              <a:t>Дополнительные параметры смартфонов</a:t>
            </a:r>
            <a:endParaRPr kumimoji="0" lang="ru-RU" sz="2400" b="1" i="0" u="none" strike="noStrike" cap="none" normalizeH="0" baseline="0" dirty="0" smtClean="0">
              <a:ln>
                <a:noFill/>
              </a:ln>
              <a:solidFill>
                <a:srgbClr val="4F81BD"/>
              </a:solidFill>
              <a:effectLst/>
              <a:latin typeface="Cambria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0" y="357166"/>
            <a:ext cx="9144000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порт HDMI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Если в параметрах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смарфона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указано, что в нем имеется поддержка HDMI, то значит при помощи переходника (специальный кабель) можно подключить смартфон к телевизору и просматривать на нем отснятые фотографии и видео. 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DLNA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DLNA - беспроводной сервер, который позволит Вам организовать беспроводную локальную сеть. Например если активировать DLNA через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Wi-Fi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, то можно просматривать фото и видео, отснятое смартфоном, на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FullHD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телевизоре (если в нем есть тоже DLNA).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0" y="3143248"/>
            <a:ext cx="9144000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Акселерометр (G-сенсор)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Акселерометр - это устройство, которое реагирует на наклоны, повороты или ускорения движения смартфона, относительно начального, уравновешенного состояния. 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Наличие этого устройства в смартфоне позволит Вам, к примеру, управлять поворотом фотографий при просмотре или играть в игры, которые имеют опцию  "управлять акселерометром". 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Гироскоп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Гироскоп, устанавливается  в смартфонах и может служить дополнением к акселерометру. В отличие от акселерометра, гироскоп реагирует не на наклоны руки и ускорение движения, а на поворот устройства вокруг </a:t>
            </a:r>
            <a:r>
              <a:rPr kumimoji="0" lang="ru-RU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вокруг</a:t>
            </a: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своей оси. 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6858016" y="6492875"/>
            <a:ext cx="2133600" cy="365125"/>
          </a:xfrm>
        </p:spPr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72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2000" smtClean="0">
                <a:solidFill>
                  <a:schemeClr val="tx1"/>
                </a:solidFill>
              </a:rPr>
              <a:pPr/>
              <a:t>73</a:t>
            </a:fld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28596" y="2428868"/>
            <a:ext cx="68479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http://my-mc.info/cellular-communication/</a:t>
            </a:r>
            <a:endParaRPr lang="ru-RU" sz="28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28596" y="1285860"/>
            <a:ext cx="60007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http://www.smartphone-portal.ru/2014/09/iphone-6-gpu.html</a:t>
            </a:r>
            <a:endParaRPr lang="ru-RU" sz="2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428596" y="3500438"/>
            <a:ext cx="20072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b="1" dirty="0" smtClean="0"/>
              <a:t>sulpak</a:t>
            </a:r>
            <a:r>
              <a:rPr lang="en-US" sz="2800" dirty="0" smtClean="0"/>
              <a:t>.kz/</a:t>
            </a:r>
            <a:endParaRPr lang="ru-RU" sz="2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071538" y="500042"/>
            <a:ext cx="1847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 smtClean="0"/>
              <a:t>Источники</a:t>
            </a:r>
            <a:endParaRPr lang="ru-RU" sz="28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28596" y="3000372"/>
            <a:ext cx="63693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b="1" dirty="0" smtClean="0"/>
              <a:t>wimax</a:t>
            </a:r>
            <a:r>
              <a:rPr lang="en-US" sz="2800" dirty="0" smtClean="0"/>
              <a:t>.livebusiness.ru/providers/</a:t>
            </a:r>
            <a:r>
              <a:rPr lang="en-US" sz="2800" dirty="0" err="1" smtClean="0"/>
              <a:t>almaty</a:t>
            </a:r>
            <a:endParaRPr lang="ru-RU" sz="2800" dirty="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71472" y="2214554"/>
            <a:ext cx="821533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 smtClean="0"/>
              <a:t>Ведущими производителями смартфонов являются </a:t>
            </a:r>
            <a:r>
              <a:rPr lang="en-US" sz="2800" dirty="0" smtClean="0"/>
              <a:t>Apple</a:t>
            </a:r>
            <a:r>
              <a:rPr lang="ru-RU" sz="2800" dirty="0" smtClean="0"/>
              <a:t>, </a:t>
            </a:r>
            <a:r>
              <a:rPr lang="en-US" sz="2800" dirty="0" smtClean="0"/>
              <a:t>Samsung</a:t>
            </a:r>
            <a:r>
              <a:rPr lang="ru-RU" sz="2800" dirty="0" smtClean="0"/>
              <a:t>, далее  </a:t>
            </a:r>
            <a:r>
              <a:rPr lang="en-US" sz="2800" dirty="0" smtClean="0"/>
              <a:t>Sony</a:t>
            </a:r>
            <a:r>
              <a:rPr lang="ru-RU" sz="2800" dirty="0" smtClean="0"/>
              <a:t>, </a:t>
            </a:r>
            <a:r>
              <a:rPr lang="en-US" sz="2800" dirty="0" err="1" smtClean="0"/>
              <a:t>Huawei</a:t>
            </a:r>
            <a:r>
              <a:rPr lang="en-US" sz="2800" dirty="0" smtClean="0"/>
              <a:t>  Nokia </a:t>
            </a:r>
            <a:r>
              <a:rPr lang="ru-RU" sz="2800" dirty="0" smtClean="0"/>
              <a:t>и т.д. За такое короткое время созданы все новые усовершенствованные модели, и это далеко не предел. За всеми новинками угнаться невозможно. Нам лишь остается ждать и удивляться!!!</a:t>
            </a:r>
            <a:endParaRPr lang="ru-RU" sz="28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643306" y="642918"/>
            <a:ext cx="13689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800" b="1" dirty="0" smtClean="0"/>
              <a:t>Итог</a:t>
            </a:r>
            <a:endParaRPr lang="ru-RU" sz="4800" b="1" dirty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74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 smtClean="0"/>
              <a:t>В отличие от сетей </a:t>
            </a:r>
            <a:r>
              <a:rPr lang="ru-RU" sz="2000" dirty="0" err="1" smtClean="0"/>
              <a:t>WiFi</a:t>
            </a:r>
            <a:r>
              <a:rPr lang="ru-RU" sz="2000" dirty="0" smtClean="0"/>
              <a:t> (IEEE 802.11x), где доступ к точке доступа клиентам предоставляется случайным образом, в </a:t>
            </a:r>
            <a:r>
              <a:rPr lang="ru-RU" sz="2000" dirty="0" err="1" smtClean="0"/>
              <a:t>WiMAX</a:t>
            </a:r>
            <a:r>
              <a:rPr lang="ru-RU" sz="2000" dirty="0" smtClean="0"/>
              <a:t> каждому клиенту отводится четко регламентированный промежуток времени.</a:t>
            </a:r>
            <a:endParaRPr lang="ru-RU" sz="2000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 flipV="1">
            <a:off x="457200" y="6126163"/>
            <a:ext cx="8229600" cy="1374803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8</a:t>
            </a:fld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928662" y="3857628"/>
            <a:ext cx="75724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Стандарт IEEE 802.16 позволяет покрыть сигналом площадь радиусом до 112.6 километров, без прямой видимости. Реальные тесты показывают более скромные результаты, около 5-8 километров. Пропускная способность </a:t>
            </a:r>
            <a:r>
              <a:rPr lang="ru-RU" sz="2400" dirty="0" err="1" smtClean="0"/>
              <a:t>WiMAX</a:t>
            </a:r>
            <a:r>
              <a:rPr lang="ru-RU" sz="2400" dirty="0" smtClean="0"/>
              <a:t> по стандарту составляет порядка 70 Мбит/с.</a:t>
            </a:r>
            <a:endParaRPr lang="ru-RU" sz="2400" dirty="0"/>
          </a:p>
        </p:txBody>
      </p:sp>
      <p:pic>
        <p:nvPicPr>
          <p:cNvPr id="5" name="Рисунок 4" descr="WiMax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0232" y="1357298"/>
            <a:ext cx="5143536" cy="2643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1357298"/>
            <a:ext cx="8229600" cy="2940048"/>
          </a:xfrm>
        </p:spPr>
        <p:txBody>
          <a:bodyPr>
            <a:normAutofit fontScale="90000"/>
          </a:bodyPr>
          <a:lstStyle/>
          <a:p>
            <a:r>
              <a:rPr lang="ru-RU" sz="6000" dirty="0" err="1" smtClean="0"/>
              <a:t>WiDEN</a:t>
            </a:r>
            <a:r>
              <a:rPr lang="ru-RU" sz="2400" b="1" dirty="0" smtClean="0"/>
              <a:t/>
            </a:r>
            <a:br>
              <a:rPr lang="ru-RU" sz="2400" b="1" dirty="0" smtClean="0"/>
            </a:br>
            <a:r>
              <a:rPr lang="ru-RU" sz="3600" b="1" dirty="0" err="1" smtClean="0"/>
              <a:t>Wideband</a:t>
            </a:r>
            <a:r>
              <a:rPr lang="ru-RU" sz="3600" b="1" dirty="0" smtClean="0"/>
              <a:t> </a:t>
            </a:r>
            <a:r>
              <a:rPr lang="ru-RU" sz="3600" b="1" dirty="0" err="1" smtClean="0"/>
              <a:t>Integrated</a:t>
            </a:r>
            <a:r>
              <a:rPr lang="ru-RU" sz="3600" b="1" dirty="0" smtClean="0"/>
              <a:t> </a:t>
            </a:r>
            <a:r>
              <a:rPr lang="ru-RU" sz="3600" b="1" dirty="0" err="1" smtClean="0"/>
              <a:t>Dispatch</a:t>
            </a:r>
            <a:r>
              <a:rPr lang="ru-RU" sz="3600" b="1" dirty="0" smtClean="0"/>
              <a:t> </a:t>
            </a:r>
            <a:r>
              <a:rPr lang="ru-RU" sz="3600" b="1" dirty="0" err="1" smtClean="0"/>
              <a:t>Enhanced</a:t>
            </a:r>
            <a:r>
              <a:rPr lang="ru-RU" sz="3600" b="1" dirty="0" smtClean="0"/>
              <a:t> </a:t>
            </a:r>
            <a:r>
              <a:rPr lang="ru-RU" sz="3600" b="1" dirty="0" err="1" smtClean="0"/>
              <a:t>Network</a:t>
            </a:r>
            <a:r>
              <a:rPr lang="ru-RU" sz="3600" dirty="0" smtClean="0"/>
              <a:t>, </a:t>
            </a:r>
            <a:r>
              <a:rPr lang="ru-RU" sz="3600" b="1" dirty="0" err="1" smtClean="0"/>
              <a:t>WiDEN</a:t>
            </a:r>
            <a:r>
              <a:rPr lang="ru-RU" sz="3600" dirty="0" smtClean="0"/>
              <a:t> - широкополосная (усовершенствованная) сеть </a:t>
            </a:r>
            <a:r>
              <a:rPr lang="ru-RU" sz="3600" dirty="0" err="1" smtClean="0"/>
              <a:t>iDEN</a:t>
            </a:r>
            <a:r>
              <a:rPr lang="ru-RU" sz="3600" dirty="0" smtClean="0"/>
              <a:t> является дальнейшим развитием стандарта, обеспечивающий в четыре раза более высокую скорость передачи данных.</a:t>
            </a:r>
            <a:br>
              <a:rPr lang="ru-RU" sz="3600" dirty="0" smtClean="0"/>
            </a:br>
            <a:r>
              <a:rPr lang="ru-RU" sz="3600" b="1" dirty="0" smtClean="0"/>
              <a:t>Полезная информация по этой теме</a:t>
            </a:r>
            <a:br>
              <a:rPr lang="ru-RU" sz="3600" b="1" dirty="0" smtClean="0"/>
            </a:br>
            <a:r>
              <a:rPr lang="ru-RU" sz="3600" dirty="0" smtClean="0"/>
              <a:t>Статья “</a:t>
            </a:r>
            <a:r>
              <a:rPr lang="ru-RU" sz="3600" u="sng" dirty="0" err="1" smtClean="0">
                <a:hlinkClick r:id="rId2"/>
              </a:rPr>
              <a:t>WiDEN</a:t>
            </a:r>
            <a:r>
              <a:rPr lang="ru-RU" sz="3600" dirty="0" smtClean="0"/>
              <a:t>” в англоязычной </a:t>
            </a:r>
            <a:r>
              <a:rPr lang="ru-RU" sz="3600" dirty="0" err="1" smtClean="0"/>
              <a:t>Википедии</a:t>
            </a:r>
            <a:r>
              <a:rPr lang="ru-RU" sz="3600" dirty="0" smtClean="0"/>
              <a:t>.</a:t>
            </a:r>
            <a:r>
              <a:rPr lang="ru-RU" sz="2400" dirty="0" smtClean="0"/>
              <a:t/>
            </a:r>
            <a:br>
              <a:rPr lang="ru-RU" sz="2400" dirty="0" smtClean="0"/>
            </a:br>
            <a:endParaRPr lang="ru-RU" sz="2400" b="1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z="1800" smtClean="0">
                <a:solidFill>
                  <a:schemeClr val="tx1"/>
                </a:solidFill>
              </a:rPr>
              <a:pPr/>
              <a:t>9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961</TotalTime>
  <Words>3149</Words>
  <Application>Microsoft Office PowerPoint</Application>
  <PresentationFormat>Экран (4:3)</PresentationFormat>
  <Paragraphs>451</Paragraphs>
  <Slides>74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74</vt:i4>
      </vt:variant>
    </vt:vector>
  </HeadingPairs>
  <TitlesOfParts>
    <vt:vector size="75" baseType="lpstr">
      <vt:lpstr>Тема Office</vt:lpstr>
      <vt:lpstr>Презентация PowerPoint</vt:lpstr>
      <vt:lpstr>План</vt:lpstr>
      <vt:lpstr>Мобильная связь </vt:lpstr>
      <vt:lpstr>Поколения связи Выделяют 6 основных поколений мобильной связи: 1G-2G-2.5G-3G-3.5G-4G Схема </vt:lpstr>
      <vt:lpstr> 4G -четвёртое поколение мобильной связи характеризующееся: -высокой скоростью передачи данных -повышенным качеством голосовой связи. Относятся: технологии, позволяющие осуществлять передачу данных со скоростью, превышающей 100 мбит/с.  Примерами технологий 4G являются: Wi-Fi и WiMax, имеющие теоретический предел скорости передачи в 1 гбит/с. Для сравнения максимальная скорость передачи через GSM (2G) составляет 240 кбит/с, а в 3G - около 10 мбит/с. </vt:lpstr>
      <vt:lpstr>Преимущества Установка Wireless LAN рекомендуется там, где развёртывание кабельной системы невозможно или экономически нецелесообразно. </vt:lpstr>
      <vt:lpstr>WiMAX  - протокол широкополосной радиосвязи (Worldwide Interoperability forMicrowave Access) -разработанный консорциумом (англ. WiMAX Forum) в июне 2001 года, и принятого в январе 2003 под стандартом 802.16. </vt:lpstr>
      <vt:lpstr>В отличие от сетей WiFi (IEEE 802.11x), где доступ к точке доступа клиентам предоставляется случайным образом, в WiMAX каждому клиенту отводится четко регламентированный промежуток времени.</vt:lpstr>
      <vt:lpstr>WiDEN Wideband Integrated Dispatch Enhanced Network, WiDEN - широкополосная (усовершенствованная) сеть iDEN является дальнейшим развитием стандарта, обеспечивающий в четыре раза более высокую скорость передачи данных. Полезная информация по этой теме Статья “WiDEN” в англоязычной Википедии. </vt:lpstr>
      <vt:lpstr>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по дисциплине Аппаратные средства ИС</dc:title>
  <dc:creator>888</dc:creator>
  <cp:lastModifiedBy>user</cp:lastModifiedBy>
  <cp:revision>84</cp:revision>
  <dcterms:created xsi:type="dcterms:W3CDTF">2014-10-03T02:23:52Z</dcterms:created>
  <dcterms:modified xsi:type="dcterms:W3CDTF">2020-04-10T05:59:17Z</dcterms:modified>
</cp:coreProperties>
</file>

<file path=docProps/thumbnail.jpeg>
</file>